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Lato"/>
      <p:regular r:id="rId40"/>
      <p:bold r:id="rId41"/>
      <p:italic r:id="rId42"/>
      <p:boldItalic r:id="rId43"/>
    </p:embeddedFont>
    <p:embeddedFont>
      <p:font typeface="La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44" Type="http://schemas.openxmlformats.org/officeDocument/2006/relationships/font" Target="fonts/LatoLight-regular.fntdata"/><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46" Type="http://schemas.openxmlformats.org/officeDocument/2006/relationships/font" Target="fonts/LatoLight-italic.fntdata"/><Relationship Id="rId23" Type="http://schemas.openxmlformats.org/officeDocument/2006/relationships/slide" Target="slides/slide17.xml"/><Relationship Id="rId45" Type="http://schemas.openxmlformats.org/officeDocument/2006/relationships/font" Target="fonts/La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LatoLight-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470070ab65_0_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Hi Profs I am Justinian and this is Bharat and we will be presenting our project: QuestQ</a:t>
            </a:r>
            <a:endParaRPr/>
          </a:p>
          <a:p>
            <a:pPr indent="0" lvl="0" marL="0" rtl="0" algn="l">
              <a:spcBef>
                <a:spcPts val="0"/>
              </a:spcBef>
              <a:spcAft>
                <a:spcPts val="0"/>
              </a:spcAft>
              <a:buNone/>
            </a:pPr>
            <a:r>
              <a:rPr lang="en"/>
              <a:t>Where we try to simulate the queueing model of a typical hawker store</a:t>
            </a:r>
            <a:endParaRPr/>
          </a:p>
        </p:txBody>
      </p:sp>
      <p:sp>
        <p:nvSpPr>
          <p:cNvPr id="56" name="Google Shape;56;g470070ab65_0_3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8906047c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8906047c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our data collection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87e0fe0d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87e0fe0d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target store is the Health Soup Store in the canteen, which best emulates the mm1 queue model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87e0fe0d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87e0fe0d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interface in VBA excel in order to help us to collect data.</a:t>
            </a:r>
            <a:endParaRPr/>
          </a:p>
          <a:p>
            <a:pPr indent="0" lvl="0" marL="0" rtl="0" algn="l">
              <a:spcBef>
                <a:spcPts val="0"/>
              </a:spcBef>
              <a:spcAft>
                <a:spcPts val="0"/>
              </a:spcAft>
              <a:buNone/>
            </a:pPr>
            <a:r>
              <a:rPr lang="en"/>
              <a:t>Rather than using a paper and transferring the data later, this app collect information simply by clicking a few buttons.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have time at the end, we will demonstrate how this works.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87e0fe0d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87e0fe0d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output of the vba app, it collects the </a:t>
            </a:r>
            <a:r>
              <a:rPr lang="en"/>
              <a:t>time, interarrival times and total time spent in the system automatically.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87e0fe0d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87e0fe0d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visualization of the the data collected.</a:t>
            </a:r>
            <a:endParaRPr/>
          </a:p>
          <a:p>
            <a:pPr indent="0" lvl="0" marL="0" rtl="0" algn="l">
              <a:spcBef>
                <a:spcPts val="0"/>
              </a:spcBef>
              <a:spcAft>
                <a:spcPts val="0"/>
              </a:spcAft>
              <a:buNone/>
            </a:pPr>
            <a:r>
              <a:rPr lang="en"/>
              <a:t>On the left we see the peak hour (1130-1230) interarrival times and lead times</a:t>
            </a:r>
            <a:endParaRPr/>
          </a:p>
          <a:p>
            <a:pPr indent="0" lvl="0" marL="0" rtl="0" algn="l">
              <a:spcBef>
                <a:spcPts val="0"/>
              </a:spcBef>
              <a:spcAft>
                <a:spcPts val="0"/>
              </a:spcAft>
              <a:buNone/>
            </a:pPr>
            <a:r>
              <a:rPr lang="en"/>
              <a:t>On the right is the non-peak hour (1100-1130)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8906047c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8906047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section, i will be discussing how we designed the queueing systems that were used for comparison.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8906047c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8906047c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 discussion of our simulation models proper, we begin by evaluating some decision rules we made </a:t>
            </a:r>
            <a:r>
              <a:rPr lang="en"/>
              <a:t>while</a:t>
            </a:r>
            <a:r>
              <a:rPr lang="en"/>
              <a:t> structuring 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Customers who join queues always makes an order. In reality, there is a small occurrence of customers that leave queues before making orders. In data collection, these observations are voided, and will not be accounted for. As such, in simulation design the probability distribution of customers leaving prematurely are not modelled.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Service times by cashiers are modeled as fixed values although there is some variation in reality especially during non peak hours. However, based on our observations, service times of cashiers during peak hours remain relatively constant.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Despite preparation times for different items served by a food stall being different, we assume that various items sold by one stall follow a singular service time distribution for the sake of reducing model complexity.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We assume that cooking operations remain unchanged despite modeling the queuing system differently.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 Lastly, we noticed that several times, customer arrivals came in batches. This is not accounted for very well in our simulated interarrival distribution, and are instead modeled as subsequent </a:t>
            </a:r>
            <a:r>
              <a:rPr lang="en"/>
              <a:t>inter arrivals</a:t>
            </a:r>
            <a:r>
              <a:rPr lang="en"/>
              <a:t> that come in and extremely short intervals instead.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8906047c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8906047c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8906047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8906047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M/M/1 Qeueue.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8906047c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8906047c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change diagram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87e0fe0d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87e0fe0d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we’ve all been in queues before. At there are times where we are like this guy (click)</a:t>
            </a:r>
            <a:endParaRPr/>
          </a:p>
          <a:p>
            <a:pPr indent="0" lvl="0" marL="0" rtl="0" algn="l">
              <a:spcBef>
                <a:spcPts val="0"/>
              </a:spcBef>
              <a:spcAft>
                <a:spcPts val="0"/>
              </a:spcAft>
              <a:buNone/>
            </a:pPr>
            <a:r>
              <a:rPr lang="en"/>
              <a:t>Wondering why its taking so long to get to your turn</a:t>
            </a:r>
            <a:endParaRPr/>
          </a:p>
          <a:p>
            <a:pPr indent="0" lvl="0" marL="0" rtl="0" algn="l">
              <a:spcBef>
                <a:spcPts val="0"/>
              </a:spcBef>
              <a:spcAft>
                <a:spcPts val="0"/>
              </a:spcAft>
              <a:buNone/>
            </a:pPr>
            <a:r>
              <a:rPr lang="en"/>
              <a:t>Well this is our motivation behind our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8906047c7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8906047c7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3ad3e438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3ad3e438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were interested in checking if our simulated distribution models what we observed in reality, so we plotted the </a:t>
            </a:r>
            <a:r>
              <a:rPr lang="en"/>
              <a:t>density</a:t>
            </a:r>
            <a:r>
              <a:rPr lang="en"/>
              <a:t> of interarrival times. </a:t>
            </a:r>
            <a:r>
              <a:rPr lang="en"/>
              <a:t>On the figure here we see that ur simulated model, is slightly left skewed as compared to what is observed, favoring shorter interarrival times. </a:t>
            </a:r>
            <a:r>
              <a:rPr lang="en"/>
              <a:t> We conducted a paired t-test between </a:t>
            </a:r>
            <a:r>
              <a:rPr lang="en"/>
              <a:t>simulated</a:t>
            </a:r>
            <a:r>
              <a:rPr lang="en"/>
              <a:t> and observed values, to validate the null hypothesis that the mean of our simulated and observed values were statistically similar, or </a:t>
            </a:r>
            <a:r>
              <a:rPr lang="en"/>
              <a:t>equivalent</a:t>
            </a:r>
            <a:r>
              <a:rPr lang="en"/>
              <a:t>. </a:t>
            </a:r>
            <a:br>
              <a:rPr lang="en"/>
            </a:br>
            <a:br>
              <a:rPr lang="en"/>
            </a:b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3ad3e438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ad3e438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we did for non-peak as well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8906047c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8906047c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Realised that initial queue length affects total time spent in system, so instead of using a mean/random </a:t>
            </a:r>
            <a:r>
              <a:rPr lang="en"/>
              <a:t>initial</a:t>
            </a:r>
            <a:r>
              <a:rPr lang="en"/>
              <a:t> queue length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8906047c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8906047c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87e0fe0d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87e0fe0d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8906047c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8906047c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8906047c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8906047c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Diagram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8906047c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8906047c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Justinian will be evaluating the simulation of the tandem model we generated and comparing it with the FCFS model we built earlier 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8906047c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8906047c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so in order to statistically compare the difference in total time spent in the system</a:t>
            </a:r>
            <a:endParaRPr/>
          </a:p>
          <a:p>
            <a:pPr indent="0" lvl="0" marL="0" rtl="0" algn="l">
              <a:spcBef>
                <a:spcPts val="0"/>
              </a:spcBef>
              <a:spcAft>
                <a:spcPts val="0"/>
              </a:spcAft>
              <a:buNone/>
            </a:pPr>
            <a:r>
              <a:rPr lang="en"/>
              <a:t>We use the average lead time for a customer in the system as our comparison statistic.</a:t>
            </a:r>
            <a:endParaRPr/>
          </a:p>
          <a:p>
            <a:pPr indent="0" lvl="0" marL="0" rtl="0" algn="l">
              <a:spcBef>
                <a:spcPts val="0"/>
              </a:spcBef>
              <a:spcAft>
                <a:spcPts val="0"/>
              </a:spcAft>
              <a:buNone/>
            </a:pPr>
            <a:r>
              <a:rPr lang="en"/>
              <a:t>Using common random numbers we repeated the simulation for both queuing models and used a t-test on the difference in expected lead times.</a:t>
            </a:r>
            <a:endParaRPr/>
          </a:p>
          <a:p>
            <a:pPr indent="0" lvl="0" marL="0" rtl="0" algn="l">
              <a:spcBef>
                <a:spcPts val="0"/>
              </a:spcBef>
              <a:spcAft>
                <a:spcPts val="0"/>
              </a:spcAft>
              <a:buNone/>
            </a:pPr>
            <a:r>
              <a:rPr lang="en"/>
              <a:t>We want to identify a </a:t>
            </a:r>
            <a:r>
              <a:rPr lang="en"/>
              <a:t>confidence</a:t>
            </a:r>
            <a:r>
              <a:rPr lang="en"/>
              <a:t> interval of zeta = miu 1 - miu 2 at a 95% confidence level and see if it contains 0 or not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87e0fe0d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87e0fe0d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C795D"/>
                </a:solidFill>
              </a:rPr>
              <a:t>Traditionally, stores use a First come first serve system which sometimes result in large queue lengths and long times.</a:t>
            </a:r>
            <a:endParaRPr sz="1000">
              <a:solidFill>
                <a:srgbClr val="7C795D"/>
              </a:solidFill>
            </a:endParaRPr>
          </a:p>
          <a:p>
            <a:pPr indent="0" lvl="0" marL="0" rtl="0" algn="l">
              <a:spcBef>
                <a:spcPts val="0"/>
              </a:spcBef>
              <a:spcAft>
                <a:spcPts val="0"/>
              </a:spcAft>
              <a:buNone/>
            </a:pPr>
            <a:r>
              <a:rPr lang="en" sz="1000">
                <a:solidFill>
                  <a:srgbClr val="7C795D"/>
                </a:solidFill>
              </a:rPr>
              <a:t>This can be frustrating for both the customers who have to wait longer and puts stress on the owners to process faster</a:t>
            </a:r>
            <a:endParaRPr sz="1000">
              <a:solidFill>
                <a:srgbClr val="7C795D"/>
              </a:solidFill>
            </a:endParaRPr>
          </a:p>
          <a:p>
            <a:pPr indent="0" lvl="0" marL="0" rtl="0" algn="l">
              <a:spcBef>
                <a:spcPts val="0"/>
              </a:spcBef>
              <a:spcAft>
                <a:spcPts val="0"/>
              </a:spcAft>
              <a:buNone/>
            </a:pPr>
            <a:r>
              <a:t/>
            </a:r>
            <a:endParaRPr sz="1000">
              <a:solidFill>
                <a:srgbClr val="7C795D"/>
              </a:solidFill>
            </a:endParaRPr>
          </a:p>
          <a:p>
            <a:pPr indent="0" lvl="0" marL="0" rtl="0" algn="l">
              <a:spcBef>
                <a:spcPts val="0"/>
              </a:spcBef>
              <a:spcAft>
                <a:spcPts val="0"/>
              </a:spcAft>
              <a:buNone/>
            </a:pPr>
            <a:r>
              <a:rPr lang="en" sz="1000">
                <a:solidFill>
                  <a:srgbClr val="7C795D"/>
                </a:solidFill>
              </a:rPr>
              <a:t>As a result many stores have started to use alternative systems such as the tandem queue where customers are split into two queues ( more on that later) and to great effect.</a:t>
            </a:r>
            <a:endParaRPr sz="1000">
              <a:solidFill>
                <a:srgbClr val="7C795D"/>
              </a:solidFill>
            </a:endParaRPr>
          </a:p>
          <a:p>
            <a:pPr indent="0" lvl="0" marL="0" rtl="0" algn="l">
              <a:spcBef>
                <a:spcPts val="0"/>
              </a:spcBef>
              <a:spcAft>
                <a:spcPts val="0"/>
              </a:spcAft>
              <a:buNone/>
            </a:pPr>
            <a:r>
              <a:t/>
            </a:r>
            <a:endParaRPr sz="1000">
              <a:solidFill>
                <a:srgbClr val="7C795D"/>
              </a:solidFill>
            </a:endParaRPr>
          </a:p>
          <a:p>
            <a:pPr indent="0" lvl="0" marL="0" rtl="0" algn="l">
              <a:spcBef>
                <a:spcPts val="0"/>
              </a:spcBef>
              <a:spcAft>
                <a:spcPts val="0"/>
              </a:spcAft>
              <a:buNone/>
            </a:pPr>
            <a:r>
              <a:rPr lang="en" sz="1000">
                <a:solidFill>
                  <a:srgbClr val="7C795D"/>
                </a:solidFill>
              </a:rPr>
              <a:t>Our project hopes to find out if this alternative is indeed better in reducing the time customers spend in the system or is this just a perceived effect </a:t>
            </a:r>
            <a:endParaRPr sz="1000">
              <a:solidFill>
                <a:srgbClr val="7C795D"/>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8906047c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8906047c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test hypothesis. </a:t>
            </a:r>
            <a:endParaRPr/>
          </a:p>
          <a:p>
            <a:pPr indent="0" lvl="0" marL="0" rtl="0" algn="l">
              <a:spcBef>
                <a:spcPts val="0"/>
              </a:spcBef>
              <a:spcAft>
                <a:spcPts val="0"/>
              </a:spcAft>
              <a:buNone/>
            </a:pPr>
            <a:r>
              <a:rPr lang="en"/>
              <a:t>H0 is that the simulated lead times are the same </a:t>
            </a:r>
            <a:endParaRPr/>
          </a:p>
          <a:p>
            <a:pPr indent="0" lvl="0" marL="0" rtl="0" algn="l">
              <a:spcBef>
                <a:spcPts val="0"/>
              </a:spcBef>
              <a:spcAft>
                <a:spcPts val="0"/>
              </a:spcAft>
              <a:buNone/>
            </a:pPr>
            <a:r>
              <a:rPr lang="en"/>
              <a:t>Ha is that they are not the same.</a:t>
            </a:r>
            <a:endParaRPr/>
          </a:p>
          <a:p>
            <a:pPr indent="0" lvl="0" marL="0" rtl="0" algn="l">
              <a:spcBef>
                <a:spcPts val="0"/>
              </a:spcBef>
              <a:spcAft>
                <a:spcPts val="0"/>
              </a:spcAft>
              <a:buNone/>
            </a:pPr>
            <a:r>
              <a:rPr lang="en"/>
              <a:t>As seen in the simulated lead times, we expect that the tandem queue will result in a shorter lead time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87e0fe0d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87e0fe0d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simulated 100 iterations of the both queues using common random number form the rstream package and took the difference in the means.</a:t>
            </a:r>
            <a:endParaRPr/>
          </a:p>
          <a:p>
            <a:pPr indent="0" lvl="0" marL="0" rtl="0" algn="l">
              <a:spcBef>
                <a:spcPts val="0"/>
              </a:spcBef>
              <a:spcAft>
                <a:spcPts val="0"/>
              </a:spcAft>
              <a:buNone/>
            </a:pPr>
            <a:r>
              <a:rPr lang="en"/>
              <a:t>This is the resulting confidence interval.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8906047c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8906047c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444444"/>
                </a:solidFill>
                <a:latin typeface="Lato"/>
                <a:ea typeface="Lato"/>
                <a:cs typeface="Lato"/>
                <a:sym typeface="Lato"/>
              </a:rPr>
              <a:t>The biggest limitation to the tandem queueing system model was that there were no constraints placed on the maximum number of orders that could be processed at any particular period. For instance, if a large number of orders were received in a short span of time, then our model assumes that all their orders can be processed.</a:t>
            </a:r>
            <a:endParaRPr>
              <a:solidFill>
                <a:srgbClr val="444444"/>
              </a:solidFill>
              <a:latin typeface="Lato"/>
              <a:ea typeface="Lato"/>
              <a:cs typeface="Lato"/>
              <a:sym typeface="Lato"/>
            </a:endParaRPr>
          </a:p>
          <a:p>
            <a:pPr indent="0" lvl="0" marL="0" rtl="0" algn="just">
              <a:lnSpc>
                <a:spcPct val="115000"/>
              </a:lnSpc>
              <a:spcBef>
                <a:spcPts val="0"/>
              </a:spcBef>
              <a:spcAft>
                <a:spcPts val="0"/>
              </a:spcAft>
              <a:buNone/>
            </a:pPr>
            <a:r>
              <a:t/>
            </a:r>
            <a:endParaRPr>
              <a:solidFill>
                <a:srgbClr val="444444"/>
              </a:solidFill>
              <a:latin typeface="Lato"/>
              <a:ea typeface="Lato"/>
              <a:cs typeface="Lato"/>
              <a:sym typeface="Lato"/>
            </a:endParaRPr>
          </a:p>
          <a:p>
            <a:pPr indent="0" lvl="0" marL="0" rtl="0" algn="just">
              <a:lnSpc>
                <a:spcPct val="115000"/>
              </a:lnSpc>
              <a:spcBef>
                <a:spcPts val="0"/>
              </a:spcBef>
              <a:spcAft>
                <a:spcPts val="0"/>
              </a:spcAft>
              <a:buNone/>
            </a:pPr>
            <a:r>
              <a:rPr lang="en">
                <a:solidFill>
                  <a:srgbClr val="444444"/>
                </a:solidFill>
                <a:latin typeface="Lato"/>
                <a:ea typeface="Lato"/>
                <a:cs typeface="Lato"/>
                <a:sym typeface="Lato"/>
              </a:rPr>
              <a:t>In reality, this assumption works only for F&amp;B Outlets with bigger kitchens. As we were unable to observe the rate at which internal kitchen operations were conducted, we weren't able to conclusively factor these considerations in.</a:t>
            </a:r>
            <a:endParaRPr>
              <a:solidFill>
                <a:srgbClr val="444444"/>
              </a:solidFill>
              <a:latin typeface="Lato"/>
              <a:ea typeface="Lato"/>
              <a:cs typeface="Lato"/>
              <a:sym typeface="Lato"/>
            </a:endParaRPr>
          </a:p>
          <a:p>
            <a:pPr indent="0" lvl="0" marL="0" rtl="0" algn="just">
              <a:lnSpc>
                <a:spcPct val="115000"/>
              </a:lnSpc>
              <a:spcBef>
                <a:spcPts val="0"/>
              </a:spcBef>
              <a:spcAft>
                <a:spcPts val="0"/>
              </a:spcAft>
              <a:buNone/>
            </a:pPr>
            <a:r>
              <a:t/>
            </a:r>
            <a:endParaRPr>
              <a:solidFill>
                <a:srgbClr val="444444"/>
              </a:solidFill>
              <a:latin typeface="Lato"/>
              <a:ea typeface="Lato"/>
              <a:cs typeface="Lato"/>
              <a:sym typeface="Lato"/>
            </a:endParaRPr>
          </a:p>
          <a:p>
            <a:pPr indent="0" lvl="0" marL="0" rtl="0" algn="just">
              <a:lnSpc>
                <a:spcPct val="115000"/>
              </a:lnSpc>
              <a:spcBef>
                <a:spcPts val="0"/>
              </a:spcBef>
              <a:spcAft>
                <a:spcPts val="0"/>
              </a:spcAft>
              <a:buNone/>
            </a:pPr>
            <a:r>
              <a:rPr lang="en">
                <a:solidFill>
                  <a:srgbClr val="444444"/>
                </a:solidFill>
                <a:latin typeface="Lato"/>
                <a:ea typeface="Lato"/>
                <a:cs typeface="Lato"/>
                <a:sym typeface="Lato"/>
              </a:rPr>
              <a:t>In conclusion, we are not able to definitely conclude that the tandem queueing system is a better model, although our research indicates a lot of promise that it could be used to improve the waiting experience of customers.</a:t>
            </a:r>
            <a:endParaRPr>
              <a:solidFill>
                <a:srgbClr val="444444"/>
              </a:solidFill>
              <a:latin typeface="Lato"/>
              <a:ea typeface="Lato"/>
              <a:cs typeface="Lato"/>
              <a:sym typeface="Lato"/>
            </a:endParaRPr>
          </a:p>
          <a:p>
            <a:pPr indent="0" lvl="0" marL="0" rtl="0" algn="l">
              <a:spcBef>
                <a:spcPts val="0"/>
              </a:spcBef>
              <a:spcAft>
                <a:spcPts val="0"/>
              </a:spcAft>
              <a:buNone/>
            </a:pPr>
            <a:r>
              <a:t/>
            </a:r>
            <a:endParaRPr sz="6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8906047c7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8906047c7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8906047c7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8906047c7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444444"/>
                </a:solidFill>
                <a:latin typeface="Lato"/>
                <a:ea typeface="Lato"/>
                <a:cs typeface="Lato"/>
                <a:sym typeface="Lato"/>
              </a:rPr>
              <a:t>Traditionally queues in food and beverage outlets, and queues in Singaporean food courts and hawker centres have followed a First-come-First-serve systems, in order to deliver the product first to customers who made the order first.  Sometimes results in large queue lengths and long queue times if the service rate of the store is unable to match the arrival rate of customers.</a:t>
            </a:r>
            <a:endParaRPr>
              <a:solidFill>
                <a:srgbClr val="444444"/>
              </a:solidFill>
              <a:latin typeface="Lato"/>
              <a:ea typeface="Lato"/>
              <a:cs typeface="Lato"/>
              <a:sym typeface="Lato"/>
            </a:endParaRPr>
          </a:p>
          <a:p>
            <a:pPr indent="0" lvl="0" marL="0" rtl="0" algn="just">
              <a:lnSpc>
                <a:spcPct val="115000"/>
              </a:lnSpc>
              <a:spcBef>
                <a:spcPts val="0"/>
              </a:spcBef>
              <a:spcAft>
                <a:spcPts val="0"/>
              </a:spcAft>
              <a:buNone/>
            </a:pPr>
            <a:r>
              <a:rPr lang="en">
                <a:solidFill>
                  <a:srgbClr val="444444"/>
                </a:solidFill>
                <a:latin typeface="Lato"/>
                <a:ea typeface="Lato"/>
                <a:cs typeface="Lato"/>
                <a:sym typeface="Lato"/>
              </a:rPr>
              <a:t>Frustrating for both the customers, who need to deal with the time they spend queuing, as well as the store owners, who are pressured to serve the growing queue. In recent times, there have been an increasing number of shops and stores opting for alternative queueing systems, most notably the split queue system. The first queue follows the traditional FCFS queue, where customers queue to place their order and payment. Afterwards, customers proceed to wait for their food/items in the second queue. Orders may not be served in the sequence they were made. This allows shopkeepers to reduce production time by preparing similar dishes together as they have more knowledge about what the incoming orders are.</a:t>
            </a:r>
            <a:endParaRPr>
              <a:solidFill>
                <a:srgbClr val="444444"/>
              </a:solidFill>
              <a:latin typeface="Lato"/>
              <a:ea typeface="Lato"/>
              <a:cs typeface="Lato"/>
              <a:sym typeface="Lato"/>
            </a:endParaRPr>
          </a:p>
          <a:p>
            <a:pPr indent="0" lvl="0" marL="0" rtl="0" algn="just">
              <a:lnSpc>
                <a:spcPct val="115000"/>
              </a:lnSpc>
              <a:spcBef>
                <a:spcPts val="0"/>
              </a:spcBef>
              <a:spcAft>
                <a:spcPts val="0"/>
              </a:spcAft>
              <a:buNone/>
            </a:pPr>
            <a:r>
              <a:rPr lang="en">
                <a:solidFill>
                  <a:srgbClr val="444444"/>
                </a:solidFill>
                <a:latin typeface="Lato"/>
                <a:ea typeface="Lato"/>
                <a:cs typeface="Lato"/>
                <a:sym typeface="Lato"/>
              </a:rPr>
              <a:t>Through this project we hope to find out if this alternative queuing system is indeed effective in reducing wait times or is this a perceived effect on the customers' end.</a:t>
            </a:r>
            <a:endParaRPr>
              <a:solidFill>
                <a:srgbClr val="444444"/>
              </a:solidFill>
              <a:latin typeface="Lato"/>
              <a:ea typeface="Lato"/>
              <a:cs typeface="Lato"/>
              <a:sym typeface="Lato"/>
            </a:endParaRPr>
          </a:p>
          <a:p>
            <a:pPr indent="0" lvl="0" marL="0" rtl="0" algn="just">
              <a:lnSpc>
                <a:spcPct val="115000"/>
              </a:lnSpc>
              <a:spcBef>
                <a:spcPts val="0"/>
              </a:spcBef>
              <a:spcAft>
                <a:spcPts val="0"/>
              </a:spcAft>
              <a:buNone/>
            </a:pPr>
            <a:r>
              <a:t/>
            </a:r>
            <a:endParaRPr>
              <a:solidFill>
                <a:srgbClr val="444444"/>
              </a:solidFill>
              <a:latin typeface="Lato"/>
              <a:ea typeface="Lato"/>
              <a:cs typeface="Lato"/>
              <a:sym typeface="Lato"/>
            </a:endParaRPr>
          </a:p>
          <a:p>
            <a:pPr indent="0" lvl="0" marL="0" rtl="0" algn="l">
              <a:spcBef>
                <a:spcPts val="0"/>
              </a:spcBef>
              <a:spcAft>
                <a:spcPts val="0"/>
              </a:spcAft>
              <a:buNone/>
            </a:pPr>
            <a:r>
              <a:t/>
            </a:r>
            <a:endParaRPr sz="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87e0fe0d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87e0fe0d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7C795D"/>
                </a:solidFill>
              </a:rPr>
              <a:t>In this project, we aim to model and simulate the queueing systems of one of the food stalls in the SUTD canteen during peak periods. </a:t>
            </a:r>
            <a:endParaRPr>
              <a:solidFill>
                <a:srgbClr val="7C795D"/>
              </a:solidFill>
            </a:endParaRPr>
          </a:p>
          <a:p>
            <a:pPr indent="0" lvl="0" marL="0" rtl="0" algn="just">
              <a:lnSpc>
                <a:spcPct val="115000"/>
              </a:lnSpc>
              <a:spcBef>
                <a:spcPts val="1000"/>
              </a:spcBef>
              <a:spcAft>
                <a:spcPts val="1000"/>
              </a:spcAft>
              <a:buNone/>
            </a:pPr>
            <a:r>
              <a:rPr lang="en">
                <a:solidFill>
                  <a:srgbClr val="7C795D"/>
                </a:solidFill>
              </a:rPr>
              <a:t>By simulating the original customer arrival rate with the new model, we will determine if the alternative queueing model results in a greater throughput rate.</a:t>
            </a:r>
            <a:endParaRPr sz="700">
              <a:solidFill>
                <a:srgbClr val="444444"/>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87e0fe0d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87e0fe0d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traditional </a:t>
            </a:r>
            <a:r>
              <a:rPr lang="en"/>
              <a:t>queuing</a:t>
            </a:r>
            <a:r>
              <a:rPr lang="en"/>
              <a:t> system system </a:t>
            </a:r>
            <a:r>
              <a:rPr lang="en"/>
              <a:t>utilizes</a:t>
            </a:r>
            <a:r>
              <a:rPr lang="en"/>
              <a:t> a MM1 system which is first come first serve</a:t>
            </a:r>
            <a:endParaRPr/>
          </a:p>
          <a:p>
            <a:pPr indent="0" lvl="0" marL="0" rtl="0" algn="l">
              <a:spcBef>
                <a:spcPts val="0"/>
              </a:spcBef>
              <a:spcAft>
                <a:spcPts val="0"/>
              </a:spcAft>
              <a:buNone/>
            </a:pPr>
            <a:r>
              <a:rPr lang="en"/>
              <a:t>Customers arrive at the back of a waiting line and the store owner takes order, collects payment and serves food to the front of the line before moving to the next customer.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70070ab6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70070ab6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visual examples</a:t>
            </a:r>
            <a:endParaRPr/>
          </a:p>
          <a:p>
            <a:pPr indent="0" lvl="0" marL="0" rtl="0" algn="l">
              <a:spcBef>
                <a:spcPts val="0"/>
              </a:spcBef>
              <a:spcAft>
                <a:spcPts val="0"/>
              </a:spcAft>
              <a:buNone/>
            </a:pPr>
            <a:r>
              <a:rPr lang="en"/>
              <a:t>Which are your usual hawker stores.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87e0fe0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87e0fe0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alternative method we are considering in this project is the tandem queue.</a:t>
            </a:r>
            <a:endParaRPr/>
          </a:p>
          <a:p>
            <a:pPr indent="0" lvl="0" marL="0" rtl="0" algn="l">
              <a:spcBef>
                <a:spcPts val="0"/>
              </a:spcBef>
              <a:spcAft>
                <a:spcPts val="0"/>
              </a:spcAft>
              <a:buNone/>
            </a:pPr>
            <a:r>
              <a:rPr lang="en"/>
              <a:t>How it works its that there are two queues.</a:t>
            </a:r>
            <a:endParaRPr/>
          </a:p>
          <a:p>
            <a:pPr indent="0" lvl="0" marL="0" rtl="0" algn="l">
              <a:spcBef>
                <a:spcPts val="0"/>
              </a:spcBef>
              <a:spcAft>
                <a:spcPts val="0"/>
              </a:spcAft>
              <a:buNone/>
            </a:pPr>
            <a:r>
              <a:rPr lang="en"/>
              <a:t>The first, queue 1 is the same as the previous, here customers place their order and make payment.</a:t>
            </a:r>
            <a:endParaRPr/>
          </a:p>
          <a:p>
            <a:pPr indent="0" lvl="0" marL="0" rtl="0" algn="l">
              <a:spcBef>
                <a:spcPts val="0"/>
              </a:spcBef>
              <a:spcAft>
                <a:spcPts val="0"/>
              </a:spcAft>
              <a:buNone/>
            </a:pPr>
            <a:r>
              <a:rPr lang="en"/>
              <a:t>Then they leave the first queue1 and enter the second. </a:t>
            </a:r>
            <a:endParaRPr/>
          </a:p>
          <a:p>
            <a:pPr indent="0" lvl="0" marL="0" rtl="0" algn="l">
              <a:spcBef>
                <a:spcPts val="0"/>
              </a:spcBef>
              <a:spcAft>
                <a:spcPts val="0"/>
              </a:spcAft>
              <a:buNone/>
            </a:pPr>
            <a:r>
              <a:rPr lang="en"/>
              <a:t>The difference is that in the second queue, it is no longer a waiting line but rather a waiting room.</a:t>
            </a:r>
            <a:endParaRPr/>
          </a:p>
          <a:p>
            <a:pPr indent="0" lvl="0" marL="0" rtl="0" algn="l">
              <a:spcBef>
                <a:spcPts val="0"/>
              </a:spcBef>
              <a:spcAft>
                <a:spcPts val="0"/>
              </a:spcAft>
              <a:buNone/>
            </a:pPr>
            <a:r>
              <a:rPr lang="en"/>
              <a:t>This is because food can be prepared in batches and it is possible for a customer to receive his order before the person in front of him.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87e0fe0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87e0fe0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this is the bubble tea koi as well as the new mcdonalds self service counters.</a:t>
            </a:r>
            <a:endParaRPr/>
          </a:p>
          <a:p>
            <a:pPr indent="0" lvl="0" marL="0" rtl="0" algn="l">
              <a:spcBef>
                <a:spcPts val="0"/>
              </a:spcBef>
              <a:spcAft>
                <a:spcPts val="0"/>
              </a:spcAft>
              <a:buNone/>
            </a:pPr>
            <a:r>
              <a:rPr lang="en"/>
              <a:t>Closer to home, the Korean and Japanese store in the SUTD canteen also follow this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eneral Slide">
  <p:cSld name="General Slide">
    <p:spTree>
      <p:nvGrpSpPr>
        <p:cNvPr id="53"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EFAD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EFAD6"/>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7"/>
            <a:ext cx="7886700" cy="994200"/>
          </a:xfrm>
          <a:prstGeom prst="rect">
            <a:avLst/>
          </a:prstGeom>
          <a:noFill/>
          <a:ln>
            <a:noFill/>
          </a:ln>
        </p:spPr>
        <p:txBody>
          <a:bodyPr anchorCtr="0" anchor="ctr" bIns="34300" lIns="34300" spcFirstLastPara="1" rIns="34300" wrap="square" tIns="34300"/>
          <a:lstStyle>
            <a:lvl1pPr indent="0" lvl="0" marL="0" marR="0" rtl="0" algn="l">
              <a:lnSpc>
                <a:spcPct val="90000"/>
              </a:lnSpc>
              <a:spcBef>
                <a:spcPts val="0"/>
              </a:spcBef>
              <a:spcAft>
                <a:spcPts val="0"/>
              </a:spcAft>
              <a:buClr>
                <a:schemeClr val="dk1"/>
              </a:buClr>
              <a:buSzPts val="2300"/>
              <a:buFont typeface="Lato Light"/>
              <a:buNone/>
              <a:defRPr b="0" i="0" sz="2300" u="none" cap="none" strike="noStrike">
                <a:solidFill>
                  <a:schemeClr val="dk1"/>
                </a:solidFill>
                <a:latin typeface="Lato Light"/>
                <a:ea typeface="Lato Light"/>
                <a:cs typeface="Lato Light"/>
                <a:sym typeface="Lato Light"/>
              </a:defRPr>
            </a:lvl1pPr>
            <a:lvl2pPr indent="0" lvl="1" rtl="0">
              <a:spcBef>
                <a:spcPts val="0"/>
              </a:spcBef>
              <a:spcAft>
                <a:spcPts val="0"/>
              </a:spcAft>
              <a:buSzPts val="500"/>
              <a:buNone/>
              <a:defRPr sz="700"/>
            </a:lvl2pPr>
            <a:lvl3pPr indent="0" lvl="2" rtl="0">
              <a:spcBef>
                <a:spcPts val="0"/>
              </a:spcBef>
              <a:spcAft>
                <a:spcPts val="0"/>
              </a:spcAft>
              <a:buSzPts val="500"/>
              <a:buNone/>
              <a:defRPr sz="700"/>
            </a:lvl3pPr>
            <a:lvl4pPr indent="0" lvl="3" rtl="0">
              <a:spcBef>
                <a:spcPts val="0"/>
              </a:spcBef>
              <a:spcAft>
                <a:spcPts val="0"/>
              </a:spcAft>
              <a:buSzPts val="500"/>
              <a:buNone/>
              <a:defRPr sz="700"/>
            </a:lvl4pPr>
            <a:lvl5pPr indent="0" lvl="4" rtl="0">
              <a:spcBef>
                <a:spcPts val="0"/>
              </a:spcBef>
              <a:spcAft>
                <a:spcPts val="0"/>
              </a:spcAft>
              <a:buSzPts val="500"/>
              <a:buNone/>
              <a:defRPr sz="700"/>
            </a:lvl5pPr>
            <a:lvl6pPr indent="0" lvl="5" rtl="0">
              <a:spcBef>
                <a:spcPts val="0"/>
              </a:spcBef>
              <a:spcAft>
                <a:spcPts val="0"/>
              </a:spcAft>
              <a:buSzPts val="500"/>
              <a:buNone/>
              <a:defRPr sz="700"/>
            </a:lvl6pPr>
            <a:lvl7pPr indent="0" lvl="6" rtl="0">
              <a:spcBef>
                <a:spcPts val="0"/>
              </a:spcBef>
              <a:spcAft>
                <a:spcPts val="0"/>
              </a:spcAft>
              <a:buSzPts val="500"/>
              <a:buNone/>
              <a:defRPr sz="700"/>
            </a:lvl7pPr>
            <a:lvl8pPr indent="0" lvl="7" rtl="0">
              <a:spcBef>
                <a:spcPts val="0"/>
              </a:spcBef>
              <a:spcAft>
                <a:spcPts val="0"/>
              </a:spcAft>
              <a:buSzPts val="500"/>
              <a:buNone/>
              <a:defRPr sz="700"/>
            </a:lvl8pPr>
            <a:lvl9pPr indent="0" lvl="8" rtl="0">
              <a:spcBef>
                <a:spcPts val="0"/>
              </a:spcBef>
              <a:spcAft>
                <a:spcPts val="0"/>
              </a:spcAft>
              <a:buSzPts val="500"/>
              <a:buNone/>
              <a:defRPr sz="7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300" lIns="34300" spcFirstLastPara="1" rIns="34300" wrap="square" tIns="34300"/>
          <a:lstStyle>
            <a:lvl1pPr indent="-342900" lvl="0" marL="4572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Lato Light"/>
                <a:ea typeface="Lato Light"/>
                <a:cs typeface="Lato Light"/>
                <a:sym typeface="Lato Light"/>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Lato Light"/>
                <a:ea typeface="Lato Light"/>
                <a:cs typeface="Lato Light"/>
                <a:sym typeface="Lato Light"/>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Lato Light"/>
                <a:ea typeface="Lato Light"/>
                <a:cs typeface="Lato Light"/>
                <a:sym typeface="La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7.gif"/><Relationship Id="rId4" Type="http://schemas.openxmlformats.org/officeDocument/2006/relationships/image" Target="../media/image2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pic>
        <p:nvPicPr>
          <p:cNvPr id="58" name="Google Shape;58;p15"/>
          <p:cNvPicPr preferRelativeResize="0"/>
          <p:nvPr/>
        </p:nvPicPr>
        <p:blipFill>
          <a:blip r:embed="rId3">
            <a:alphaModFix/>
          </a:blip>
          <a:stretch>
            <a:fillRect/>
          </a:stretch>
        </p:blipFill>
        <p:spPr>
          <a:xfrm>
            <a:off x="3408650" y="440275"/>
            <a:ext cx="2326700" cy="2326700"/>
          </a:xfrm>
          <a:prstGeom prst="rect">
            <a:avLst/>
          </a:prstGeom>
          <a:noFill/>
          <a:ln>
            <a:noFill/>
          </a:ln>
        </p:spPr>
      </p:pic>
      <p:sp>
        <p:nvSpPr>
          <p:cNvPr id="59" name="Google Shape;59;p15"/>
          <p:cNvSpPr txBox="1"/>
          <p:nvPr/>
        </p:nvSpPr>
        <p:spPr>
          <a:xfrm>
            <a:off x="1614450" y="4087175"/>
            <a:ext cx="5915100" cy="823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rgbClr val="7C795D"/>
                </a:solidFill>
                <a:latin typeface="Lato"/>
                <a:ea typeface="Lato"/>
                <a:cs typeface="Lato"/>
                <a:sym typeface="Lato"/>
              </a:rPr>
              <a:t>40.015: Simulations Modeling and Analysis</a:t>
            </a:r>
            <a:endParaRPr>
              <a:solidFill>
                <a:srgbClr val="7C795D"/>
              </a:solidFill>
              <a:latin typeface="Lato"/>
              <a:ea typeface="Lato"/>
              <a:cs typeface="Lato"/>
              <a:sym typeface="Lato"/>
            </a:endParaRPr>
          </a:p>
          <a:p>
            <a:pPr indent="0" lvl="0" marL="0" rtl="0" algn="ctr">
              <a:spcBef>
                <a:spcPts val="0"/>
              </a:spcBef>
              <a:spcAft>
                <a:spcPts val="0"/>
              </a:spcAft>
              <a:buNone/>
            </a:pPr>
            <a:r>
              <a:rPr lang="en" u="sng">
                <a:solidFill>
                  <a:srgbClr val="7C795D"/>
                </a:solidFill>
                <a:latin typeface="Lato"/>
                <a:ea typeface="Lato"/>
                <a:cs typeface="Lato"/>
                <a:sym typeface="Lato"/>
              </a:rPr>
              <a:t>Team 3:  Bharat Desai (1002098) &amp; Justinian Siah (1001573)</a:t>
            </a:r>
            <a:endParaRPr u="sng">
              <a:solidFill>
                <a:srgbClr val="7C795D"/>
              </a:solidFill>
              <a:latin typeface="Lato"/>
              <a:ea typeface="Lato"/>
              <a:cs typeface="Lato"/>
              <a:sym typeface="Lato"/>
            </a:endParaRPr>
          </a:p>
        </p:txBody>
      </p:sp>
      <p:sp>
        <p:nvSpPr>
          <p:cNvPr id="60" name="Google Shape;60;p15"/>
          <p:cNvSpPr txBox="1"/>
          <p:nvPr/>
        </p:nvSpPr>
        <p:spPr>
          <a:xfrm>
            <a:off x="1566375" y="2841975"/>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Project QuestQ</a:t>
            </a:r>
            <a:endParaRPr sz="2400">
              <a:solidFill>
                <a:srgbClr val="7C795D"/>
              </a:solidFill>
              <a:latin typeface="Lato"/>
              <a:ea typeface="Lato"/>
              <a:cs typeface="Lato"/>
              <a:sym typeface="Lato"/>
            </a:endParaRPr>
          </a:p>
          <a:p>
            <a:pPr indent="0" lvl="0" marL="0" rtl="0" algn="ctr">
              <a:spcBef>
                <a:spcPts val="0"/>
              </a:spcBef>
              <a:spcAft>
                <a:spcPts val="0"/>
              </a:spcAft>
              <a:buNone/>
            </a:pPr>
            <a:r>
              <a:rPr lang="en" sz="1800">
                <a:solidFill>
                  <a:srgbClr val="7C795D"/>
                </a:solidFill>
                <a:latin typeface="Lato"/>
                <a:ea typeface="Lato"/>
                <a:cs typeface="Lato"/>
                <a:sym typeface="Lato"/>
              </a:rPr>
              <a:t>Simulating the queue of a typical hawker store</a:t>
            </a:r>
            <a:endParaRPr sz="1800">
              <a:solidFill>
                <a:srgbClr val="7C795D"/>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4"/>
          <p:cNvSpPr txBox="1"/>
          <p:nvPr/>
        </p:nvSpPr>
        <p:spPr>
          <a:xfrm>
            <a:off x="1614450" y="216015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Data collection</a:t>
            </a:r>
            <a:endParaRPr sz="2400">
              <a:solidFill>
                <a:srgbClr val="7C795D"/>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5"/>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Data Collection</a:t>
            </a:r>
            <a:endParaRPr sz="2400">
              <a:solidFill>
                <a:srgbClr val="7C795D"/>
              </a:solidFill>
              <a:latin typeface="Lato"/>
              <a:ea typeface="Lato"/>
              <a:cs typeface="Lato"/>
              <a:sym typeface="Lato"/>
            </a:endParaRPr>
          </a:p>
        </p:txBody>
      </p:sp>
      <p:pic>
        <p:nvPicPr>
          <p:cNvPr id="125" name="Google Shape;125;p25"/>
          <p:cNvPicPr preferRelativeResize="0"/>
          <p:nvPr/>
        </p:nvPicPr>
        <p:blipFill>
          <a:blip r:embed="rId3">
            <a:alphaModFix/>
          </a:blip>
          <a:stretch>
            <a:fillRect/>
          </a:stretch>
        </p:blipFill>
        <p:spPr>
          <a:xfrm>
            <a:off x="1383200" y="1098575"/>
            <a:ext cx="6377600" cy="358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6"/>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Data Collection</a:t>
            </a:r>
            <a:endParaRPr sz="2400">
              <a:solidFill>
                <a:srgbClr val="7C795D"/>
              </a:solidFill>
              <a:latin typeface="Lato"/>
              <a:ea typeface="Lato"/>
              <a:cs typeface="Lato"/>
              <a:sym typeface="Lato"/>
            </a:endParaRPr>
          </a:p>
        </p:txBody>
      </p:sp>
      <p:pic>
        <p:nvPicPr>
          <p:cNvPr id="131" name="Google Shape;131;p26"/>
          <p:cNvPicPr preferRelativeResize="0"/>
          <p:nvPr/>
        </p:nvPicPr>
        <p:blipFill>
          <a:blip r:embed="rId3">
            <a:alphaModFix/>
          </a:blip>
          <a:stretch>
            <a:fillRect/>
          </a:stretch>
        </p:blipFill>
        <p:spPr>
          <a:xfrm>
            <a:off x="1389925" y="1185775"/>
            <a:ext cx="6364150" cy="34393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7"/>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Data Collection</a:t>
            </a:r>
            <a:endParaRPr sz="2400">
              <a:solidFill>
                <a:srgbClr val="7C795D"/>
              </a:solidFill>
              <a:latin typeface="Lato"/>
              <a:ea typeface="Lato"/>
              <a:cs typeface="Lato"/>
              <a:sym typeface="Lato"/>
            </a:endParaRPr>
          </a:p>
        </p:txBody>
      </p:sp>
      <p:pic>
        <p:nvPicPr>
          <p:cNvPr id="137" name="Google Shape;137;p27"/>
          <p:cNvPicPr preferRelativeResize="0"/>
          <p:nvPr/>
        </p:nvPicPr>
        <p:blipFill>
          <a:blip r:embed="rId3">
            <a:alphaModFix/>
          </a:blip>
          <a:stretch>
            <a:fillRect/>
          </a:stretch>
        </p:blipFill>
        <p:spPr>
          <a:xfrm>
            <a:off x="1504325" y="1142175"/>
            <a:ext cx="6135341" cy="358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8"/>
          <p:cNvSpPr txBox="1"/>
          <p:nvPr/>
        </p:nvSpPr>
        <p:spPr>
          <a:xfrm>
            <a:off x="1614450" y="226800"/>
            <a:ext cx="5915100" cy="4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Data Visualization</a:t>
            </a:r>
            <a:endParaRPr sz="2400">
              <a:solidFill>
                <a:srgbClr val="7C795D"/>
              </a:solidFill>
              <a:latin typeface="Lato"/>
              <a:ea typeface="Lato"/>
              <a:cs typeface="Lato"/>
              <a:sym typeface="Lato"/>
            </a:endParaRPr>
          </a:p>
        </p:txBody>
      </p:sp>
      <p:pic>
        <p:nvPicPr>
          <p:cNvPr id="143" name="Google Shape;143;p28"/>
          <p:cNvPicPr preferRelativeResize="0"/>
          <p:nvPr/>
        </p:nvPicPr>
        <p:blipFill>
          <a:blip r:embed="rId3">
            <a:alphaModFix/>
          </a:blip>
          <a:stretch>
            <a:fillRect/>
          </a:stretch>
        </p:blipFill>
        <p:spPr>
          <a:xfrm>
            <a:off x="590613" y="1153338"/>
            <a:ext cx="3584825" cy="1763073"/>
          </a:xfrm>
          <a:prstGeom prst="rect">
            <a:avLst/>
          </a:prstGeom>
          <a:noFill/>
          <a:ln>
            <a:noFill/>
          </a:ln>
        </p:spPr>
      </p:pic>
      <p:pic>
        <p:nvPicPr>
          <p:cNvPr id="144" name="Google Shape;144;p28"/>
          <p:cNvPicPr preferRelativeResize="0"/>
          <p:nvPr/>
        </p:nvPicPr>
        <p:blipFill>
          <a:blip r:embed="rId4">
            <a:alphaModFix/>
          </a:blip>
          <a:stretch>
            <a:fillRect/>
          </a:stretch>
        </p:blipFill>
        <p:spPr>
          <a:xfrm>
            <a:off x="5130275" y="1153350"/>
            <a:ext cx="3423100" cy="1763050"/>
          </a:xfrm>
          <a:prstGeom prst="rect">
            <a:avLst/>
          </a:prstGeom>
          <a:noFill/>
          <a:ln>
            <a:noFill/>
          </a:ln>
        </p:spPr>
      </p:pic>
      <p:pic>
        <p:nvPicPr>
          <p:cNvPr id="145" name="Google Shape;145;p28"/>
          <p:cNvPicPr preferRelativeResize="0"/>
          <p:nvPr/>
        </p:nvPicPr>
        <p:blipFill>
          <a:blip r:embed="rId5">
            <a:alphaModFix/>
          </a:blip>
          <a:stretch>
            <a:fillRect/>
          </a:stretch>
        </p:blipFill>
        <p:spPr>
          <a:xfrm>
            <a:off x="577488" y="3147225"/>
            <a:ext cx="3584825" cy="1746000"/>
          </a:xfrm>
          <a:prstGeom prst="rect">
            <a:avLst/>
          </a:prstGeom>
          <a:noFill/>
          <a:ln>
            <a:noFill/>
          </a:ln>
        </p:spPr>
      </p:pic>
      <p:pic>
        <p:nvPicPr>
          <p:cNvPr id="146" name="Google Shape;146;p28"/>
          <p:cNvPicPr preferRelativeResize="0"/>
          <p:nvPr/>
        </p:nvPicPr>
        <p:blipFill>
          <a:blip r:embed="rId6">
            <a:alphaModFix/>
          </a:blip>
          <a:stretch>
            <a:fillRect/>
          </a:stretch>
        </p:blipFill>
        <p:spPr>
          <a:xfrm>
            <a:off x="5117150" y="3147225"/>
            <a:ext cx="3423099" cy="1746001"/>
          </a:xfrm>
          <a:prstGeom prst="rect">
            <a:avLst/>
          </a:prstGeom>
          <a:noFill/>
          <a:ln>
            <a:noFill/>
          </a:ln>
        </p:spPr>
      </p:pic>
      <p:sp>
        <p:nvSpPr>
          <p:cNvPr id="147" name="Google Shape;147;p28"/>
          <p:cNvSpPr txBox="1"/>
          <p:nvPr/>
        </p:nvSpPr>
        <p:spPr>
          <a:xfrm>
            <a:off x="1932955" y="627900"/>
            <a:ext cx="873900" cy="623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000"/>
              </a:spcBef>
              <a:spcAft>
                <a:spcPts val="1000"/>
              </a:spcAft>
              <a:buNone/>
            </a:pPr>
            <a:r>
              <a:rPr lang="en" sz="1200">
                <a:solidFill>
                  <a:srgbClr val="7C795D"/>
                </a:solidFill>
                <a:latin typeface="Lato"/>
                <a:ea typeface="Lato"/>
                <a:cs typeface="Lato"/>
                <a:sym typeface="Lato"/>
              </a:rPr>
              <a:t>Peak hour</a:t>
            </a:r>
            <a:endParaRPr sz="1200"/>
          </a:p>
        </p:txBody>
      </p:sp>
      <p:sp>
        <p:nvSpPr>
          <p:cNvPr id="148" name="Google Shape;148;p28"/>
          <p:cNvSpPr txBox="1"/>
          <p:nvPr/>
        </p:nvSpPr>
        <p:spPr>
          <a:xfrm>
            <a:off x="6295450" y="627900"/>
            <a:ext cx="1278900" cy="623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000"/>
              </a:spcBef>
              <a:spcAft>
                <a:spcPts val="1000"/>
              </a:spcAft>
              <a:buNone/>
            </a:pPr>
            <a:r>
              <a:rPr lang="en" sz="1200">
                <a:solidFill>
                  <a:srgbClr val="7C795D"/>
                </a:solidFill>
                <a:latin typeface="Lato"/>
                <a:ea typeface="Lato"/>
                <a:cs typeface="Lato"/>
                <a:sym typeface="Lato"/>
              </a:rPr>
              <a:t>Non-</a:t>
            </a:r>
            <a:r>
              <a:rPr lang="en" sz="1200">
                <a:solidFill>
                  <a:srgbClr val="7C795D"/>
                </a:solidFill>
                <a:latin typeface="Lato"/>
                <a:ea typeface="Lato"/>
                <a:cs typeface="Lato"/>
                <a:sym typeface="Lato"/>
              </a:rPr>
              <a:t>Peak hour</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9"/>
          <p:cNvSpPr txBox="1"/>
          <p:nvPr/>
        </p:nvSpPr>
        <p:spPr>
          <a:xfrm>
            <a:off x="1614450" y="216015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Simulation</a:t>
            </a:r>
            <a:endParaRPr sz="2400">
              <a:solidFill>
                <a:srgbClr val="7C795D"/>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0"/>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Decision Rules </a:t>
            </a:r>
            <a:endParaRPr sz="2400">
              <a:solidFill>
                <a:srgbClr val="7C795D"/>
              </a:solidFill>
              <a:latin typeface="Lato"/>
              <a:ea typeface="Lato"/>
              <a:cs typeface="Lato"/>
              <a:sym typeface="Lato"/>
            </a:endParaRPr>
          </a:p>
        </p:txBody>
      </p:sp>
      <p:sp>
        <p:nvSpPr>
          <p:cNvPr id="159" name="Google Shape;159;p30"/>
          <p:cNvSpPr txBox="1"/>
          <p:nvPr/>
        </p:nvSpPr>
        <p:spPr>
          <a:xfrm>
            <a:off x="1069200" y="1294200"/>
            <a:ext cx="7005600" cy="25551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000"/>
              </a:spcBef>
              <a:spcAft>
                <a:spcPts val="0"/>
              </a:spcAft>
              <a:buNone/>
            </a:pPr>
            <a:r>
              <a:rPr lang="en" sz="1600">
                <a:solidFill>
                  <a:srgbClr val="444444"/>
                </a:solidFill>
                <a:latin typeface="Lato"/>
                <a:ea typeface="Lato"/>
                <a:cs typeface="Lato"/>
                <a:sym typeface="Lato"/>
              </a:rPr>
              <a:t>1. Customers who join queues always makes an order</a:t>
            </a:r>
            <a:endParaRPr sz="1600">
              <a:solidFill>
                <a:srgbClr val="444444"/>
              </a:solidFill>
              <a:latin typeface="Lato"/>
              <a:ea typeface="Lato"/>
              <a:cs typeface="Lato"/>
              <a:sym typeface="Lato"/>
            </a:endParaRPr>
          </a:p>
          <a:p>
            <a:pPr indent="0" lvl="0" marL="0" rtl="0" algn="just">
              <a:lnSpc>
                <a:spcPct val="115000"/>
              </a:lnSpc>
              <a:spcBef>
                <a:spcPts val="1000"/>
              </a:spcBef>
              <a:spcAft>
                <a:spcPts val="0"/>
              </a:spcAft>
              <a:buNone/>
            </a:pPr>
            <a:r>
              <a:rPr lang="en" sz="1600">
                <a:solidFill>
                  <a:srgbClr val="444444"/>
                </a:solidFill>
                <a:latin typeface="Lato"/>
                <a:ea typeface="Lato"/>
                <a:cs typeface="Lato"/>
                <a:sym typeface="Lato"/>
              </a:rPr>
              <a:t>2. Service times by cashiers are modeled as fixed values although there is some variation in reality.</a:t>
            </a:r>
            <a:endParaRPr sz="1600">
              <a:solidFill>
                <a:srgbClr val="444444"/>
              </a:solidFill>
              <a:latin typeface="Lato"/>
              <a:ea typeface="Lato"/>
              <a:cs typeface="Lato"/>
              <a:sym typeface="Lato"/>
            </a:endParaRPr>
          </a:p>
          <a:p>
            <a:pPr indent="0" lvl="0" marL="0" rtl="0" algn="just">
              <a:lnSpc>
                <a:spcPct val="115000"/>
              </a:lnSpc>
              <a:spcBef>
                <a:spcPts val="1000"/>
              </a:spcBef>
              <a:spcAft>
                <a:spcPts val="0"/>
              </a:spcAft>
              <a:buNone/>
            </a:pPr>
            <a:r>
              <a:rPr lang="en" sz="1600">
                <a:solidFill>
                  <a:srgbClr val="444444"/>
                </a:solidFill>
                <a:latin typeface="Lato"/>
                <a:ea typeface="Lato"/>
                <a:cs typeface="Lato"/>
                <a:sym typeface="Lato"/>
              </a:rPr>
              <a:t>3. Assume that various items sold follow a same service rate distribution </a:t>
            </a:r>
            <a:endParaRPr sz="1600">
              <a:solidFill>
                <a:srgbClr val="444444"/>
              </a:solidFill>
              <a:latin typeface="Lato"/>
              <a:ea typeface="Lato"/>
              <a:cs typeface="Lato"/>
              <a:sym typeface="Lato"/>
            </a:endParaRPr>
          </a:p>
          <a:p>
            <a:pPr indent="0" lvl="0" marL="0" rtl="0" algn="just">
              <a:lnSpc>
                <a:spcPct val="150000"/>
              </a:lnSpc>
              <a:spcBef>
                <a:spcPts val="1000"/>
              </a:spcBef>
              <a:spcAft>
                <a:spcPts val="0"/>
              </a:spcAft>
              <a:buNone/>
            </a:pPr>
            <a:r>
              <a:rPr lang="en" sz="1600">
                <a:solidFill>
                  <a:srgbClr val="444444"/>
                </a:solidFill>
                <a:latin typeface="Lato"/>
                <a:ea typeface="Lato"/>
                <a:cs typeface="Lato"/>
                <a:sym typeface="Lato"/>
              </a:rPr>
              <a:t>4. Assume that cooking operations remain unchanged</a:t>
            </a:r>
            <a:endParaRPr sz="1600">
              <a:solidFill>
                <a:srgbClr val="444444"/>
              </a:solidFill>
              <a:latin typeface="Lato"/>
              <a:ea typeface="Lato"/>
              <a:cs typeface="Lato"/>
              <a:sym typeface="Lato"/>
            </a:endParaRPr>
          </a:p>
          <a:p>
            <a:pPr indent="0" lvl="0" marL="0" rtl="0" algn="just">
              <a:lnSpc>
                <a:spcPct val="150000"/>
              </a:lnSpc>
              <a:spcBef>
                <a:spcPts val="1000"/>
              </a:spcBef>
              <a:spcAft>
                <a:spcPts val="1000"/>
              </a:spcAft>
              <a:buNone/>
            </a:pPr>
            <a:r>
              <a:rPr lang="en" sz="1600">
                <a:solidFill>
                  <a:srgbClr val="444444"/>
                </a:solidFill>
                <a:latin typeface="Lato"/>
                <a:ea typeface="Lato"/>
                <a:cs typeface="Lato"/>
                <a:sym typeface="Lato"/>
              </a:rPr>
              <a:t>5. Batch arrivals need not be accounted for precisely.</a:t>
            </a:r>
            <a:endParaRPr sz="1600">
              <a:solidFill>
                <a:srgbClr val="444444"/>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3" name="Shape 163"/>
        <p:cNvGrpSpPr/>
        <p:nvPr/>
      </p:nvGrpSpPr>
      <p:grpSpPr>
        <a:xfrm>
          <a:off x="0" y="0"/>
          <a:ext cx="0" cy="0"/>
          <a:chOff x="0" y="0"/>
          <a:chExt cx="0" cy="0"/>
        </a:xfrm>
      </p:grpSpPr>
      <p:sp>
        <p:nvSpPr>
          <p:cNvPr id="164" name="Google Shape;164;p31"/>
          <p:cNvSpPr txBox="1"/>
          <p:nvPr/>
        </p:nvSpPr>
        <p:spPr>
          <a:xfrm>
            <a:off x="1459800" y="397225"/>
            <a:ext cx="66150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Comparing Alternative Queueing Systems</a:t>
            </a:r>
            <a:br>
              <a:rPr lang="en" sz="2400">
                <a:solidFill>
                  <a:srgbClr val="7C795D"/>
                </a:solidFill>
                <a:latin typeface="Lato"/>
                <a:ea typeface="Lato"/>
                <a:cs typeface="Lato"/>
                <a:sym typeface="Lato"/>
              </a:rPr>
            </a:br>
            <a:r>
              <a:rPr lang="en" sz="2400">
                <a:solidFill>
                  <a:srgbClr val="7C795D"/>
                </a:solidFill>
                <a:latin typeface="Lato"/>
                <a:ea typeface="Lato"/>
                <a:cs typeface="Lato"/>
                <a:sym typeface="Lato"/>
              </a:rPr>
              <a:t>(Experimental Design)</a:t>
            </a:r>
            <a:endParaRPr sz="2400">
              <a:solidFill>
                <a:srgbClr val="7C795D"/>
              </a:solidFill>
              <a:latin typeface="Lato"/>
              <a:ea typeface="Lato"/>
              <a:cs typeface="Lato"/>
              <a:sym typeface="Lato"/>
            </a:endParaRPr>
          </a:p>
        </p:txBody>
      </p:sp>
      <p:sp>
        <p:nvSpPr>
          <p:cNvPr id="165" name="Google Shape;165;p31"/>
          <p:cNvSpPr txBox="1"/>
          <p:nvPr/>
        </p:nvSpPr>
        <p:spPr>
          <a:xfrm>
            <a:off x="1069200" y="1294200"/>
            <a:ext cx="7005600" cy="25551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50000"/>
              </a:lnSpc>
              <a:spcBef>
                <a:spcPts val="1000"/>
              </a:spcBef>
              <a:spcAft>
                <a:spcPts val="0"/>
              </a:spcAft>
              <a:buClr>
                <a:srgbClr val="444444"/>
              </a:buClr>
              <a:buSzPts val="1600"/>
              <a:buFont typeface="Lato"/>
              <a:buAutoNum type="arabicPeriod"/>
            </a:pPr>
            <a:r>
              <a:rPr lang="en" sz="1600">
                <a:solidFill>
                  <a:srgbClr val="444444"/>
                </a:solidFill>
                <a:latin typeface="Lato"/>
                <a:ea typeface="Lato"/>
                <a:cs typeface="Lato"/>
                <a:sym typeface="Lato"/>
              </a:rPr>
              <a:t>Objective / Key Questions</a:t>
            </a:r>
            <a:endParaRPr sz="1600">
              <a:solidFill>
                <a:srgbClr val="444444"/>
              </a:solidFill>
              <a:latin typeface="Lato"/>
              <a:ea typeface="Lato"/>
              <a:cs typeface="Lato"/>
              <a:sym typeface="Lato"/>
            </a:endParaRPr>
          </a:p>
          <a:p>
            <a:pPr indent="-330200" lvl="0" marL="457200" rtl="0" algn="just">
              <a:lnSpc>
                <a:spcPct val="150000"/>
              </a:lnSpc>
              <a:spcBef>
                <a:spcPts val="0"/>
              </a:spcBef>
              <a:spcAft>
                <a:spcPts val="0"/>
              </a:spcAft>
              <a:buClr>
                <a:srgbClr val="444444"/>
              </a:buClr>
              <a:buSzPts val="1600"/>
              <a:buFont typeface="Lato"/>
              <a:buAutoNum type="arabicPeriod"/>
            </a:pPr>
            <a:r>
              <a:rPr lang="en" sz="1600">
                <a:solidFill>
                  <a:srgbClr val="444444"/>
                </a:solidFill>
                <a:latin typeface="Lato"/>
                <a:ea typeface="Lato"/>
                <a:cs typeface="Lato"/>
                <a:sym typeface="Lato"/>
              </a:rPr>
              <a:t>Sensitivity Analysis</a:t>
            </a:r>
            <a:endParaRPr sz="1600">
              <a:solidFill>
                <a:srgbClr val="444444"/>
              </a:solidFill>
              <a:latin typeface="Lato"/>
              <a:ea typeface="Lato"/>
              <a:cs typeface="Lato"/>
              <a:sym typeface="Lato"/>
            </a:endParaRPr>
          </a:p>
          <a:p>
            <a:pPr indent="-330200" lvl="0" marL="457200" rtl="0" algn="just">
              <a:lnSpc>
                <a:spcPct val="150000"/>
              </a:lnSpc>
              <a:spcBef>
                <a:spcPts val="0"/>
              </a:spcBef>
              <a:spcAft>
                <a:spcPts val="0"/>
              </a:spcAft>
              <a:buClr>
                <a:srgbClr val="444444"/>
              </a:buClr>
              <a:buSzPts val="1600"/>
              <a:buFont typeface="Lato"/>
              <a:buAutoNum type="arabicPeriod"/>
            </a:pPr>
            <a:r>
              <a:rPr lang="en" sz="1600">
                <a:solidFill>
                  <a:srgbClr val="444444"/>
                </a:solidFill>
                <a:latin typeface="Lato"/>
                <a:ea typeface="Lato"/>
                <a:cs typeface="Lato"/>
                <a:sym typeface="Lato"/>
              </a:rPr>
              <a:t>Simulation Run Structure</a:t>
            </a:r>
            <a:endParaRPr sz="1600">
              <a:solidFill>
                <a:srgbClr val="444444"/>
              </a:solidFill>
              <a:latin typeface="Lato"/>
              <a:ea typeface="Lato"/>
              <a:cs typeface="Lato"/>
              <a:sym typeface="Lato"/>
            </a:endParaRPr>
          </a:p>
          <a:p>
            <a:pPr indent="-330200" lvl="0" marL="457200" rtl="0" algn="just">
              <a:lnSpc>
                <a:spcPct val="150000"/>
              </a:lnSpc>
              <a:spcBef>
                <a:spcPts val="0"/>
              </a:spcBef>
              <a:spcAft>
                <a:spcPts val="0"/>
              </a:spcAft>
              <a:buClr>
                <a:srgbClr val="444444"/>
              </a:buClr>
              <a:buSzPts val="1600"/>
              <a:buFont typeface="Lato"/>
              <a:buAutoNum type="arabicPeriod"/>
            </a:pPr>
            <a:r>
              <a:rPr lang="en" sz="1600">
                <a:solidFill>
                  <a:srgbClr val="444444"/>
                </a:solidFill>
                <a:latin typeface="Lato"/>
                <a:ea typeface="Lato"/>
                <a:cs typeface="Lato"/>
                <a:sym typeface="Lato"/>
              </a:rPr>
              <a:t>Simulation Run Duration</a:t>
            </a:r>
            <a:endParaRPr sz="1600">
              <a:solidFill>
                <a:srgbClr val="444444"/>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2"/>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Simulation Visualization</a:t>
            </a:r>
            <a:endParaRPr sz="2400">
              <a:solidFill>
                <a:srgbClr val="7C795D"/>
              </a:solidFill>
              <a:latin typeface="Lato"/>
              <a:ea typeface="Lato"/>
              <a:cs typeface="Lato"/>
              <a:sym typeface="Lato"/>
            </a:endParaRPr>
          </a:p>
        </p:txBody>
      </p:sp>
      <p:grpSp>
        <p:nvGrpSpPr>
          <p:cNvPr id="171" name="Google Shape;171;p32"/>
          <p:cNvGrpSpPr/>
          <p:nvPr/>
        </p:nvGrpSpPr>
        <p:grpSpPr>
          <a:xfrm>
            <a:off x="476310" y="1270810"/>
            <a:ext cx="8191390" cy="2601882"/>
            <a:chOff x="1895825" y="1084300"/>
            <a:chExt cx="5285449" cy="1678850"/>
          </a:xfrm>
        </p:grpSpPr>
        <p:pic>
          <p:nvPicPr>
            <p:cNvPr id="172" name="Google Shape;172;p32"/>
            <p:cNvPicPr preferRelativeResize="0"/>
            <p:nvPr/>
          </p:nvPicPr>
          <p:blipFill rotWithShape="1">
            <a:blip r:embed="rId3">
              <a:alphaModFix/>
            </a:blip>
            <a:srcRect b="36262" l="0" r="-1020" t="20954"/>
            <a:stretch/>
          </p:blipFill>
          <p:spPr>
            <a:xfrm>
              <a:off x="1895825" y="1084300"/>
              <a:ext cx="5285449" cy="1678850"/>
            </a:xfrm>
            <a:prstGeom prst="rect">
              <a:avLst/>
            </a:prstGeom>
            <a:noFill/>
            <a:ln>
              <a:noFill/>
            </a:ln>
          </p:spPr>
        </p:pic>
        <p:sp>
          <p:nvSpPr>
            <p:cNvPr id="173" name="Google Shape;173;p32"/>
            <p:cNvSpPr txBox="1"/>
            <p:nvPr/>
          </p:nvSpPr>
          <p:spPr>
            <a:xfrm>
              <a:off x="1895825" y="1084300"/>
              <a:ext cx="1404300" cy="5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7C795D"/>
                  </a:solidFill>
                  <a:latin typeface="Lato"/>
                  <a:ea typeface="Lato"/>
                  <a:cs typeface="Lato"/>
                  <a:sym typeface="Lato"/>
                </a:rPr>
                <a:t>FCFS Queue</a:t>
              </a:r>
              <a:endParaRPr sz="1900">
                <a:solidFill>
                  <a:srgbClr val="7C795D"/>
                </a:solidFill>
                <a:latin typeface="Lato"/>
                <a:ea typeface="Lato"/>
                <a:cs typeface="Lato"/>
                <a:sym typeface="La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3"/>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FCFS Simulation Design</a:t>
            </a:r>
            <a:endParaRPr sz="2400">
              <a:solidFill>
                <a:srgbClr val="7C795D"/>
              </a:solidFill>
              <a:latin typeface="Lato"/>
              <a:ea typeface="Lato"/>
              <a:cs typeface="Lato"/>
              <a:sym typeface="Lato"/>
            </a:endParaRPr>
          </a:p>
        </p:txBody>
      </p:sp>
      <p:pic>
        <p:nvPicPr>
          <p:cNvPr id="179" name="Google Shape;179;p33"/>
          <p:cNvPicPr preferRelativeResize="0"/>
          <p:nvPr/>
        </p:nvPicPr>
        <p:blipFill rotWithShape="1">
          <a:blip r:embed="rId3">
            <a:alphaModFix/>
          </a:blip>
          <a:srcRect b="51222" l="13149" r="17314" t="10622"/>
          <a:stretch/>
        </p:blipFill>
        <p:spPr>
          <a:xfrm>
            <a:off x="1174050" y="1251300"/>
            <a:ext cx="6795899" cy="3611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6"/>
          <p:cNvPicPr preferRelativeResize="0"/>
          <p:nvPr/>
        </p:nvPicPr>
        <p:blipFill rotWithShape="1">
          <a:blip r:embed="rId3">
            <a:alphaModFix/>
          </a:blip>
          <a:srcRect b="0" l="45136" r="0" t="22732"/>
          <a:stretch/>
        </p:blipFill>
        <p:spPr>
          <a:xfrm>
            <a:off x="4334850" y="1561600"/>
            <a:ext cx="2675549" cy="3076300"/>
          </a:xfrm>
          <a:prstGeom prst="rect">
            <a:avLst/>
          </a:prstGeom>
          <a:noFill/>
          <a:ln>
            <a:noFill/>
          </a:ln>
        </p:spPr>
      </p:pic>
      <p:pic>
        <p:nvPicPr>
          <p:cNvPr id="66" name="Google Shape;66;p16"/>
          <p:cNvPicPr preferRelativeResize="0"/>
          <p:nvPr/>
        </p:nvPicPr>
        <p:blipFill>
          <a:blip r:embed="rId3">
            <a:alphaModFix/>
          </a:blip>
          <a:stretch>
            <a:fillRect/>
          </a:stretch>
        </p:blipFill>
        <p:spPr>
          <a:xfrm>
            <a:off x="2133600" y="656456"/>
            <a:ext cx="4876800" cy="3981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5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4"/>
          <p:cNvSpPr txBox="1"/>
          <p:nvPr/>
        </p:nvSpPr>
        <p:spPr>
          <a:xfrm>
            <a:off x="1352250" y="469075"/>
            <a:ext cx="6439500" cy="5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highlight>
                  <a:srgbClr val="FEFAD6"/>
                </a:highlight>
                <a:latin typeface="Lato"/>
                <a:ea typeface="Lato"/>
                <a:cs typeface="Lato"/>
                <a:sym typeface="Lato"/>
              </a:rPr>
              <a:t>Parameter Estimation - FCFS Model</a:t>
            </a:r>
            <a:endParaRPr sz="2400">
              <a:solidFill>
                <a:srgbClr val="7C795D"/>
              </a:solidFill>
              <a:highlight>
                <a:srgbClr val="FEFAD6"/>
              </a:highlight>
              <a:latin typeface="Lato"/>
              <a:ea typeface="Lato"/>
              <a:cs typeface="Lato"/>
              <a:sym typeface="Lato"/>
            </a:endParaRPr>
          </a:p>
        </p:txBody>
      </p:sp>
      <p:sp>
        <p:nvSpPr>
          <p:cNvPr id="185" name="Google Shape;185;p34"/>
          <p:cNvSpPr txBox="1"/>
          <p:nvPr/>
        </p:nvSpPr>
        <p:spPr>
          <a:xfrm>
            <a:off x="2247700" y="1279575"/>
            <a:ext cx="4757400" cy="20985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444444"/>
              </a:buClr>
              <a:buSzPts val="1800"/>
              <a:buFont typeface="Lato"/>
              <a:buAutoNum type="arabicPeriod"/>
            </a:pPr>
            <a:r>
              <a:rPr lang="en" sz="1800">
                <a:solidFill>
                  <a:srgbClr val="444444"/>
                </a:solidFill>
                <a:latin typeface="Lato"/>
                <a:ea typeface="Lato"/>
                <a:cs typeface="Lato"/>
                <a:sym typeface="Lato"/>
              </a:rPr>
              <a:t>Non-Peak Interarrival Time, λ ~ Exp(56)</a:t>
            </a:r>
            <a:endParaRPr sz="1800">
              <a:solidFill>
                <a:srgbClr val="444444"/>
              </a:solidFill>
              <a:latin typeface="Lato"/>
              <a:ea typeface="Lato"/>
              <a:cs typeface="Lato"/>
              <a:sym typeface="Lato"/>
            </a:endParaRPr>
          </a:p>
          <a:p>
            <a:pPr indent="-342900" lvl="0" marL="457200" rtl="0" algn="just">
              <a:lnSpc>
                <a:spcPct val="115000"/>
              </a:lnSpc>
              <a:spcBef>
                <a:spcPts val="1000"/>
              </a:spcBef>
              <a:spcAft>
                <a:spcPts val="0"/>
              </a:spcAft>
              <a:buClr>
                <a:srgbClr val="444444"/>
              </a:buClr>
              <a:buSzPts val="1800"/>
              <a:buFont typeface="Lato"/>
              <a:buAutoNum type="arabicPeriod"/>
            </a:pPr>
            <a:r>
              <a:rPr lang="en" sz="1800">
                <a:solidFill>
                  <a:srgbClr val="444444"/>
                </a:solidFill>
                <a:latin typeface="Lato"/>
                <a:ea typeface="Lato"/>
                <a:cs typeface="Lato"/>
                <a:sym typeface="Lato"/>
              </a:rPr>
              <a:t>Peak Interarrival Time.  λ ~ Exp(43)</a:t>
            </a:r>
            <a:endParaRPr sz="1800">
              <a:solidFill>
                <a:srgbClr val="444444"/>
              </a:solidFill>
              <a:latin typeface="Lato"/>
              <a:ea typeface="Lato"/>
              <a:cs typeface="Lato"/>
              <a:sym typeface="Lato"/>
            </a:endParaRPr>
          </a:p>
          <a:p>
            <a:pPr indent="-342900" lvl="0" marL="457200" rtl="0" algn="just">
              <a:lnSpc>
                <a:spcPct val="115000"/>
              </a:lnSpc>
              <a:spcBef>
                <a:spcPts val="1000"/>
              </a:spcBef>
              <a:spcAft>
                <a:spcPts val="1000"/>
              </a:spcAft>
              <a:buClr>
                <a:srgbClr val="444444"/>
              </a:buClr>
              <a:buSzPts val="1800"/>
              <a:buFont typeface="Lato"/>
              <a:buAutoNum type="arabicPeriod"/>
            </a:pPr>
            <a:r>
              <a:rPr lang="en" sz="1800">
                <a:solidFill>
                  <a:srgbClr val="444444"/>
                </a:solidFill>
                <a:latin typeface="Lato"/>
                <a:ea typeface="Lato"/>
                <a:cs typeface="Lato"/>
                <a:sym typeface="Lato"/>
              </a:rPr>
              <a:t>Service Time.   µ ~ Norm(40,10)</a:t>
            </a:r>
            <a:endParaRPr sz="1800">
              <a:solidFill>
                <a:srgbClr val="444444"/>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5"/>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Non-Peak Interarrival Times: Simulated vs Observed</a:t>
            </a:r>
            <a:endParaRPr sz="2400">
              <a:solidFill>
                <a:srgbClr val="7C795D"/>
              </a:solidFill>
              <a:latin typeface="Lato"/>
              <a:ea typeface="Lato"/>
              <a:cs typeface="Lato"/>
              <a:sym typeface="Lato"/>
            </a:endParaRPr>
          </a:p>
        </p:txBody>
      </p:sp>
      <p:sp>
        <p:nvSpPr>
          <p:cNvPr id="191" name="Google Shape;191;p35"/>
          <p:cNvSpPr txBox="1"/>
          <p:nvPr/>
        </p:nvSpPr>
        <p:spPr>
          <a:xfrm>
            <a:off x="139000" y="1324475"/>
            <a:ext cx="2337000" cy="3077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rgbClr val="444444"/>
                </a:solidFill>
                <a:highlight>
                  <a:srgbClr val="FEFAD6"/>
                </a:highlight>
                <a:latin typeface="Calibri"/>
                <a:ea typeface="Calibri"/>
                <a:cs typeface="Calibri"/>
                <a:sym typeface="Calibri"/>
              </a:rPr>
              <a:t>H</a:t>
            </a:r>
            <a:r>
              <a:rPr b="1" baseline="-25000" lang="en" sz="1100">
                <a:solidFill>
                  <a:srgbClr val="444444"/>
                </a:solidFill>
                <a:highlight>
                  <a:srgbClr val="FEFAD6"/>
                </a:highlight>
                <a:latin typeface="Calibri"/>
                <a:ea typeface="Calibri"/>
                <a:cs typeface="Calibri"/>
                <a:sym typeface="Calibri"/>
              </a:rPr>
              <a:t>0</a:t>
            </a:r>
            <a:r>
              <a:rPr b="1" lang="en" sz="1100">
                <a:solidFill>
                  <a:srgbClr val="444444"/>
                </a:solidFill>
                <a:highlight>
                  <a:srgbClr val="FEFAD6"/>
                </a:highlight>
                <a:latin typeface="Calibri"/>
                <a:ea typeface="Calibri"/>
                <a:cs typeface="Calibri"/>
                <a:sym typeface="Calibri"/>
              </a:rPr>
              <a:t>:</a:t>
            </a:r>
            <a:r>
              <a:rPr lang="en" sz="1100">
                <a:solidFill>
                  <a:srgbClr val="444444"/>
                </a:solidFill>
                <a:highlight>
                  <a:srgbClr val="FEFAD6"/>
                </a:highlight>
                <a:latin typeface="Calibri"/>
                <a:ea typeface="Calibri"/>
                <a:cs typeface="Calibri"/>
                <a:sym typeface="Calibri"/>
              </a:rPr>
              <a:t> Mean of simulated and observed inter-arrival observations are statistically equivalent, μ</a:t>
            </a:r>
            <a:r>
              <a:rPr baseline="-25000" lang="en" sz="1100">
                <a:solidFill>
                  <a:srgbClr val="444444"/>
                </a:solidFill>
                <a:highlight>
                  <a:srgbClr val="FEFAD6"/>
                </a:highlight>
                <a:latin typeface="Calibri"/>
                <a:ea typeface="Calibri"/>
                <a:cs typeface="Calibri"/>
                <a:sym typeface="Calibri"/>
              </a:rPr>
              <a:t>0</a:t>
            </a:r>
            <a:r>
              <a:rPr lang="en" sz="1100">
                <a:solidFill>
                  <a:srgbClr val="444444"/>
                </a:solidFill>
                <a:highlight>
                  <a:srgbClr val="FEFAD6"/>
                </a:highlight>
                <a:latin typeface="Calibri"/>
                <a:ea typeface="Calibri"/>
                <a:cs typeface="Calibri"/>
                <a:sym typeface="Calibri"/>
              </a:rPr>
              <a:t> = μ</a:t>
            </a:r>
            <a:r>
              <a:rPr baseline="-25000" lang="en" sz="1100">
                <a:solidFill>
                  <a:srgbClr val="444444"/>
                </a:solidFill>
                <a:highlight>
                  <a:srgbClr val="FEFAD6"/>
                </a:highlight>
                <a:latin typeface="Calibri"/>
                <a:ea typeface="Calibri"/>
                <a:cs typeface="Calibri"/>
                <a:sym typeface="Calibri"/>
              </a:rPr>
              <a:t>1</a:t>
            </a:r>
            <a:endParaRPr baseline="-25000"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t/>
            </a:r>
            <a:endParaRPr baseline="-25000"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rPr b="1" lang="en" sz="1100">
                <a:solidFill>
                  <a:srgbClr val="444444"/>
                </a:solidFill>
                <a:highlight>
                  <a:srgbClr val="FEFAD6"/>
                </a:highlight>
                <a:latin typeface="Calibri"/>
                <a:ea typeface="Calibri"/>
                <a:cs typeface="Calibri"/>
                <a:sym typeface="Calibri"/>
              </a:rPr>
              <a:t>H</a:t>
            </a:r>
            <a:r>
              <a:rPr b="1" baseline="-25000" lang="en" sz="1100">
                <a:solidFill>
                  <a:srgbClr val="444444"/>
                </a:solidFill>
                <a:highlight>
                  <a:srgbClr val="FEFAD6"/>
                </a:highlight>
                <a:latin typeface="Calibri"/>
                <a:ea typeface="Calibri"/>
                <a:cs typeface="Calibri"/>
                <a:sym typeface="Calibri"/>
              </a:rPr>
              <a:t>α</a:t>
            </a:r>
            <a:r>
              <a:rPr b="1" lang="en" sz="1100">
                <a:solidFill>
                  <a:srgbClr val="444444"/>
                </a:solidFill>
                <a:highlight>
                  <a:srgbClr val="FEFAD6"/>
                </a:highlight>
                <a:latin typeface="Calibri"/>
                <a:ea typeface="Calibri"/>
                <a:cs typeface="Calibri"/>
                <a:sym typeface="Calibri"/>
              </a:rPr>
              <a:t>:</a:t>
            </a:r>
            <a:r>
              <a:rPr lang="en" sz="1100">
                <a:solidFill>
                  <a:srgbClr val="444444"/>
                </a:solidFill>
                <a:highlight>
                  <a:srgbClr val="FEFAD6"/>
                </a:highlight>
                <a:latin typeface="Calibri"/>
                <a:ea typeface="Calibri"/>
                <a:cs typeface="Calibri"/>
                <a:sym typeface="Calibri"/>
              </a:rPr>
              <a:t> Mean of simulated and observed observations are not statistically equivalent, μ</a:t>
            </a:r>
            <a:r>
              <a:rPr baseline="-25000" lang="en" sz="1100">
                <a:solidFill>
                  <a:srgbClr val="444444"/>
                </a:solidFill>
                <a:highlight>
                  <a:srgbClr val="FEFAD6"/>
                </a:highlight>
                <a:latin typeface="Calibri"/>
                <a:ea typeface="Calibri"/>
                <a:cs typeface="Calibri"/>
                <a:sym typeface="Calibri"/>
              </a:rPr>
              <a:t>0</a:t>
            </a:r>
            <a:r>
              <a:rPr lang="en" sz="1100">
                <a:solidFill>
                  <a:srgbClr val="444444"/>
                </a:solidFill>
                <a:highlight>
                  <a:srgbClr val="FEFAD6"/>
                </a:highlight>
                <a:latin typeface="Calibri"/>
                <a:ea typeface="Calibri"/>
                <a:cs typeface="Calibri"/>
                <a:sym typeface="Calibri"/>
              </a:rPr>
              <a:t> ≠ μ</a:t>
            </a:r>
            <a:r>
              <a:rPr baseline="-25000" lang="en" sz="1100">
                <a:solidFill>
                  <a:srgbClr val="444444"/>
                </a:solidFill>
                <a:highlight>
                  <a:srgbClr val="FEFAD6"/>
                </a:highlight>
                <a:latin typeface="Calibri"/>
                <a:ea typeface="Calibri"/>
                <a:cs typeface="Calibri"/>
                <a:sym typeface="Calibri"/>
              </a:rPr>
              <a:t>1</a:t>
            </a:r>
            <a:endParaRPr baseline="-25000"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t/>
            </a:r>
            <a:endParaRPr baseline="-25000"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rPr b="1" lang="en" sz="1500">
                <a:solidFill>
                  <a:srgbClr val="444444"/>
                </a:solidFill>
                <a:highlight>
                  <a:srgbClr val="FEFAD6"/>
                </a:highlight>
                <a:latin typeface="Calibri"/>
                <a:ea typeface="Calibri"/>
                <a:cs typeface="Calibri"/>
                <a:sym typeface="Calibri"/>
              </a:rPr>
              <a:t>P value of 0.321</a:t>
            </a:r>
            <a:endParaRPr b="1" sz="15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rPr lang="en" sz="1100">
                <a:solidFill>
                  <a:srgbClr val="444444"/>
                </a:solidFill>
                <a:highlight>
                  <a:srgbClr val="FEFAD6"/>
                </a:highlight>
                <a:latin typeface="Calibri"/>
                <a:ea typeface="Calibri"/>
                <a:cs typeface="Calibri"/>
                <a:sym typeface="Calibri"/>
              </a:rPr>
              <a:t>At 95% confidence level, </a:t>
            </a:r>
            <a:r>
              <a:rPr b="1" lang="en" sz="1100">
                <a:solidFill>
                  <a:srgbClr val="444444"/>
                </a:solidFill>
                <a:highlight>
                  <a:srgbClr val="FEFAD6"/>
                </a:highlight>
                <a:latin typeface="Calibri"/>
                <a:ea typeface="Calibri"/>
                <a:cs typeface="Calibri"/>
                <a:sym typeface="Calibri"/>
              </a:rPr>
              <a:t>H</a:t>
            </a:r>
            <a:r>
              <a:rPr b="1" baseline="-25000" lang="en" sz="1100">
                <a:solidFill>
                  <a:srgbClr val="444444"/>
                </a:solidFill>
                <a:highlight>
                  <a:srgbClr val="FEFAD6"/>
                </a:highlight>
                <a:latin typeface="Calibri"/>
                <a:ea typeface="Calibri"/>
                <a:cs typeface="Calibri"/>
                <a:sym typeface="Calibri"/>
              </a:rPr>
              <a:t>0</a:t>
            </a:r>
            <a:r>
              <a:rPr lang="en" sz="1100">
                <a:solidFill>
                  <a:srgbClr val="444444"/>
                </a:solidFill>
                <a:highlight>
                  <a:srgbClr val="FEFAD6"/>
                </a:highlight>
                <a:latin typeface="Calibri"/>
                <a:ea typeface="Calibri"/>
                <a:cs typeface="Calibri"/>
                <a:sym typeface="Calibri"/>
              </a:rPr>
              <a:t> is not rejected.</a:t>
            </a:r>
            <a:endParaRPr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t/>
            </a:r>
            <a:endParaRPr sz="1100">
              <a:solidFill>
                <a:srgbClr val="444444"/>
              </a:solidFill>
              <a:highlight>
                <a:srgbClr val="FEFAD6"/>
              </a:highlight>
              <a:latin typeface="Calibri"/>
              <a:ea typeface="Calibri"/>
              <a:cs typeface="Calibri"/>
              <a:sym typeface="Calibri"/>
            </a:endParaRPr>
          </a:p>
        </p:txBody>
      </p:sp>
      <p:pic>
        <p:nvPicPr>
          <p:cNvPr id="192" name="Google Shape;192;p35"/>
          <p:cNvPicPr preferRelativeResize="0"/>
          <p:nvPr/>
        </p:nvPicPr>
        <p:blipFill>
          <a:blip r:embed="rId3">
            <a:alphaModFix/>
          </a:blip>
          <a:stretch>
            <a:fillRect/>
          </a:stretch>
        </p:blipFill>
        <p:spPr>
          <a:xfrm>
            <a:off x="2628400" y="1403700"/>
            <a:ext cx="6363200" cy="35395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6"/>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Peak Interarrival Times: Simulated vs Observed</a:t>
            </a:r>
            <a:endParaRPr sz="2400">
              <a:solidFill>
                <a:srgbClr val="7C795D"/>
              </a:solidFill>
              <a:latin typeface="Lato"/>
              <a:ea typeface="Lato"/>
              <a:cs typeface="Lato"/>
              <a:sym typeface="Lato"/>
            </a:endParaRPr>
          </a:p>
        </p:txBody>
      </p:sp>
      <p:pic>
        <p:nvPicPr>
          <p:cNvPr id="198" name="Google Shape;198;p36"/>
          <p:cNvPicPr preferRelativeResize="0"/>
          <p:nvPr/>
        </p:nvPicPr>
        <p:blipFill>
          <a:blip r:embed="rId3">
            <a:alphaModFix/>
          </a:blip>
          <a:stretch>
            <a:fillRect/>
          </a:stretch>
        </p:blipFill>
        <p:spPr>
          <a:xfrm>
            <a:off x="2578550" y="1251300"/>
            <a:ext cx="6449258" cy="3587400"/>
          </a:xfrm>
          <a:prstGeom prst="rect">
            <a:avLst/>
          </a:prstGeom>
          <a:noFill/>
          <a:ln>
            <a:noFill/>
          </a:ln>
        </p:spPr>
      </p:pic>
      <p:sp>
        <p:nvSpPr>
          <p:cNvPr id="199" name="Google Shape;199;p36"/>
          <p:cNvSpPr txBox="1"/>
          <p:nvPr/>
        </p:nvSpPr>
        <p:spPr>
          <a:xfrm>
            <a:off x="139000" y="1324475"/>
            <a:ext cx="2337000" cy="3077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rgbClr val="444444"/>
                </a:solidFill>
                <a:highlight>
                  <a:srgbClr val="FEFAD6"/>
                </a:highlight>
                <a:latin typeface="Calibri"/>
                <a:ea typeface="Calibri"/>
                <a:cs typeface="Calibri"/>
                <a:sym typeface="Calibri"/>
              </a:rPr>
              <a:t>H</a:t>
            </a:r>
            <a:r>
              <a:rPr b="1" baseline="-25000" lang="en" sz="1100">
                <a:solidFill>
                  <a:srgbClr val="444444"/>
                </a:solidFill>
                <a:highlight>
                  <a:srgbClr val="FEFAD6"/>
                </a:highlight>
                <a:latin typeface="Calibri"/>
                <a:ea typeface="Calibri"/>
                <a:cs typeface="Calibri"/>
                <a:sym typeface="Calibri"/>
              </a:rPr>
              <a:t>0</a:t>
            </a:r>
            <a:r>
              <a:rPr b="1" lang="en" sz="1100">
                <a:solidFill>
                  <a:srgbClr val="444444"/>
                </a:solidFill>
                <a:highlight>
                  <a:srgbClr val="FEFAD6"/>
                </a:highlight>
                <a:latin typeface="Calibri"/>
                <a:ea typeface="Calibri"/>
                <a:cs typeface="Calibri"/>
                <a:sym typeface="Calibri"/>
              </a:rPr>
              <a:t>:</a:t>
            </a:r>
            <a:r>
              <a:rPr lang="en" sz="1100">
                <a:solidFill>
                  <a:srgbClr val="444444"/>
                </a:solidFill>
                <a:highlight>
                  <a:srgbClr val="FEFAD6"/>
                </a:highlight>
                <a:latin typeface="Calibri"/>
                <a:ea typeface="Calibri"/>
                <a:cs typeface="Calibri"/>
                <a:sym typeface="Calibri"/>
              </a:rPr>
              <a:t> Mean of simulated and observed inter-arrival observations are statistically equivalent, μ</a:t>
            </a:r>
            <a:r>
              <a:rPr baseline="-25000" lang="en" sz="1100">
                <a:solidFill>
                  <a:srgbClr val="444444"/>
                </a:solidFill>
                <a:highlight>
                  <a:srgbClr val="FEFAD6"/>
                </a:highlight>
                <a:latin typeface="Calibri"/>
                <a:ea typeface="Calibri"/>
                <a:cs typeface="Calibri"/>
                <a:sym typeface="Calibri"/>
              </a:rPr>
              <a:t>0</a:t>
            </a:r>
            <a:r>
              <a:rPr lang="en" sz="1100">
                <a:solidFill>
                  <a:srgbClr val="444444"/>
                </a:solidFill>
                <a:highlight>
                  <a:srgbClr val="FEFAD6"/>
                </a:highlight>
                <a:latin typeface="Calibri"/>
                <a:ea typeface="Calibri"/>
                <a:cs typeface="Calibri"/>
                <a:sym typeface="Calibri"/>
              </a:rPr>
              <a:t> = μ</a:t>
            </a:r>
            <a:r>
              <a:rPr baseline="-25000" lang="en" sz="1100">
                <a:solidFill>
                  <a:srgbClr val="444444"/>
                </a:solidFill>
                <a:highlight>
                  <a:srgbClr val="FEFAD6"/>
                </a:highlight>
                <a:latin typeface="Calibri"/>
                <a:ea typeface="Calibri"/>
                <a:cs typeface="Calibri"/>
                <a:sym typeface="Calibri"/>
              </a:rPr>
              <a:t>1</a:t>
            </a:r>
            <a:endParaRPr baseline="-25000"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t/>
            </a:r>
            <a:endParaRPr baseline="-25000"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rPr b="1" lang="en" sz="1100">
                <a:solidFill>
                  <a:srgbClr val="444444"/>
                </a:solidFill>
                <a:highlight>
                  <a:srgbClr val="FEFAD6"/>
                </a:highlight>
                <a:latin typeface="Calibri"/>
                <a:ea typeface="Calibri"/>
                <a:cs typeface="Calibri"/>
                <a:sym typeface="Calibri"/>
              </a:rPr>
              <a:t>H</a:t>
            </a:r>
            <a:r>
              <a:rPr b="1" baseline="-25000" lang="en" sz="1100">
                <a:solidFill>
                  <a:srgbClr val="444444"/>
                </a:solidFill>
                <a:highlight>
                  <a:srgbClr val="FEFAD6"/>
                </a:highlight>
                <a:latin typeface="Calibri"/>
                <a:ea typeface="Calibri"/>
                <a:cs typeface="Calibri"/>
                <a:sym typeface="Calibri"/>
              </a:rPr>
              <a:t>α</a:t>
            </a:r>
            <a:r>
              <a:rPr b="1" lang="en" sz="1100">
                <a:solidFill>
                  <a:srgbClr val="444444"/>
                </a:solidFill>
                <a:highlight>
                  <a:srgbClr val="FEFAD6"/>
                </a:highlight>
                <a:latin typeface="Calibri"/>
                <a:ea typeface="Calibri"/>
                <a:cs typeface="Calibri"/>
                <a:sym typeface="Calibri"/>
              </a:rPr>
              <a:t>:</a:t>
            </a:r>
            <a:r>
              <a:rPr lang="en" sz="1100">
                <a:solidFill>
                  <a:srgbClr val="444444"/>
                </a:solidFill>
                <a:highlight>
                  <a:srgbClr val="FEFAD6"/>
                </a:highlight>
                <a:latin typeface="Calibri"/>
                <a:ea typeface="Calibri"/>
                <a:cs typeface="Calibri"/>
                <a:sym typeface="Calibri"/>
              </a:rPr>
              <a:t> Mean of simulated and observed observations are not statistically equivalent, μ</a:t>
            </a:r>
            <a:r>
              <a:rPr baseline="-25000" lang="en" sz="1100">
                <a:solidFill>
                  <a:srgbClr val="444444"/>
                </a:solidFill>
                <a:highlight>
                  <a:srgbClr val="FEFAD6"/>
                </a:highlight>
                <a:latin typeface="Calibri"/>
                <a:ea typeface="Calibri"/>
                <a:cs typeface="Calibri"/>
                <a:sym typeface="Calibri"/>
              </a:rPr>
              <a:t>0</a:t>
            </a:r>
            <a:r>
              <a:rPr lang="en" sz="1100">
                <a:solidFill>
                  <a:srgbClr val="444444"/>
                </a:solidFill>
                <a:highlight>
                  <a:srgbClr val="FEFAD6"/>
                </a:highlight>
                <a:latin typeface="Calibri"/>
                <a:ea typeface="Calibri"/>
                <a:cs typeface="Calibri"/>
                <a:sym typeface="Calibri"/>
              </a:rPr>
              <a:t> ≠ μ</a:t>
            </a:r>
            <a:r>
              <a:rPr baseline="-25000" lang="en" sz="1100">
                <a:solidFill>
                  <a:srgbClr val="444444"/>
                </a:solidFill>
                <a:highlight>
                  <a:srgbClr val="FEFAD6"/>
                </a:highlight>
                <a:latin typeface="Calibri"/>
                <a:ea typeface="Calibri"/>
                <a:cs typeface="Calibri"/>
                <a:sym typeface="Calibri"/>
              </a:rPr>
              <a:t>1</a:t>
            </a:r>
            <a:endParaRPr baseline="-25000"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t/>
            </a:r>
            <a:endParaRPr baseline="-25000"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rPr b="1" lang="en" sz="1500">
                <a:solidFill>
                  <a:srgbClr val="444444"/>
                </a:solidFill>
                <a:highlight>
                  <a:srgbClr val="FEFAD6"/>
                </a:highlight>
                <a:latin typeface="Calibri"/>
                <a:ea typeface="Calibri"/>
                <a:cs typeface="Calibri"/>
                <a:sym typeface="Calibri"/>
              </a:rPr>
              <a:t>P value of 0.3202! </a:t>
            </a:r>
            <a:endParaRPr b="1" sz="15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rPr lang="en" sz="1100">
                <a:solidFill>
                  <a:srgbClr val="444444"/>
                </a:solidFill>
                <a:highlight>
                  <a:srgbClr val="FEFAD6"/>
                </a:highlight>
                <a:latin typeface="Calibri"/>
                <a:ea typeface="Calibri"/>
                <a:cs typeface="Calibri"/>
                <a:sym typeface="Calibri"/>
              </a:rPr>
              <a:t>At 95% confidence level, </a:t>
            </a:r>
            <a:r>
              <a:rPr b="1" lang="en" sz="1100">
                <a:solidFill>
                  <a:srgbClr val="444444"/>
                </a:solidFill>
                <a:highlight>
                  <a:srgbClr val="FEFAD6"/>
                </a:highlight>
                <a:latin typeface="Calibri"/>
                <a:ea typeface="Calibri"/>
                <a:cs typeface="Calibri"/>
                <a:sym typeface="Calibri"/>
              </a:rPr>
              <a:t>H</a:t>
            </a:r>
            <a:r>
              <a:rPr b="1" baseline="-25000" lang="en" sz="1100">
                <a:solidFill>
                  <a:srgbClr val="444444"/>
                </a:solidFill>
                <a:highlight>
                  <a:srgbClr val="FEFAD6"/>
                </a:highlight>
                <a:latin typeface="Calibri"/>
                <a:ea typeface="Calibri"/>
                <a:cs typeface="Calibri"/>
                <a:sym typeface="Calibri"/>
              </a:rPr>
              <a:t>0</a:t>
            </a:r>
            <a:r>
              <a:rPr lang="en" sz="1100">
                <a:solidFill>
                  <a:srgbClr val="444444"/>
                </a:solidFill>
                <a:highlight>
                  <a:srgbClr val="FEFAD6"/>
                </a:highlight>
                <a:latin typeface="Calibri"/>
                <a:ea typeface="Calibri"/>
                <a:cs typeface="Calibri"/>
                <a:sym typeface="Calibri"/>
              </a:rPr>
              <a:t> is not rejected.</a:t>
            </a:r>
            <a:endParaRPr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t/>
            </a:r>
            <a:endParaRPr sz="1100">
              <a:solidFill>
                <a:srgbClr val="444444"/>
              </a:solidFill>
              <a:highlight>
                <a:srgbClr val="FEFAD6"/>
              </a:highlight>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7"/>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Sensitivity Analysis:</a:t>
            </a:r>
            <a:endParaRPr sz="2400">
              <a:solidFill>
                <a:srgbClr val="7C795D"/>
              </a:solidFill>
              <a:latin typeface="Lato"/>
              <a:ea typeface="Lato"/>
              <a:cs typeface="Lato"/>
              <a:sym typeface="Lato"/>
            </a:endParaRPr>
          </a:p>
        </p:txBody>
      </p:sp>
      <p:pic>
        <p:nvPicPr>
          <p:cNvPr id="205" name="Google Shape;205;p37"/>
          <p:cNvPicPr preferRelativeResize="0"/>
          <p:nvPr/>
        </p:nvPicPr>
        <p:blipFill>
          <a:blip r:embed="rId3">
            <a:alphaModFix/>
          </a:blip>
          <a:stretch>
            <a:fillRect/>
          </a:stretch>
        </p:blipFill>
        <p:spPr>
          <a:xfrm>
            <a:off x="4951200" y="1426150"/>
            <a:ext cx="3601075" cy="3587400"/>
          </a:xfrm>
          <a:prstGeom prst="rect">
            <a:avLst/>
          </a:prstGeom>
          <a:noFill/>
          <a:ln cap="flat" cmpd="sng" w="9525">
            <a:solidFill>
              <a:schemeClr val="dk2"/>
            </a:solidFill>
            <a:prstDash val="solid"/>
            <a:round/>
            <a:headEnd len="sm" w="sm" type="none"/>
            <a:tailEnd len="sm" w="sm" type="none"/>
          </a:ln>
        </p:spPr>
      </p:pic>
      <p:pic>
        <p:nvPicPr>
          <p:cNvPr id="206" name="Google Shape;206;p37"/>
          <p:cNvPicPr preferRelativeResize="0"/>
          <p:nvPr/>
        </p:nvPicPr>
        <p:blipFill>
          <a:blip r:embed="rId4">
            <a:alphaModFix/>
          </a:blip>
          <a:stretch>
            <a:fillRect/>
          </a:stretch>
        </p:blipFill>
        <p:spPr>
          <a:xfrm>
            <a:off x="70325" y="1855125"/>
            <a:ext cx="4389200" cy="1873582"/>
          </a:xfrm>
          <a:prstGeom prst="rect">
            <a:avLst/>
          </a:prstGeom>
          <a:noFill/>
          <a:ln>
            <a:noFill/>
          </a:ln>
        </p:spPr>
      </p:pic>
      <p:sp>
        <p:nvSpPr>
          <p:cNvPr id="207" name="Google Shape;207;p37"/>
          <p:cNvSpPr txBox="1"/>
          <p:nvPr/>
        </p:nvSpPr>
        <p:spPr>
          <a:xfrm>
            <a:off x="1706400" y="946600"/>
            <a:ext cx="5731200" cy="604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000"/>
              </a:spcBef>
              <a:spcAft>
                <a:spcPts val="1000"/>
              </a:spcAft>
              <a:buNone/>
            </a:pPr>
            <a:r>
              <a:rPr lang="en" sz="1700">
                <a:solidFill>
                  <a:srgbClr val="7C795D"/>
                </a:solidFill>
                <a:latin typeface="Lato"/>
                <a:ea typeface="Lato"/>
                <a:cs typeface="Lato"/>
                <a:sym typeface="Lato"/>
              </a:rPr>
              <a:t>Simulating Different Initialization Queue Lengths</a:t>
            </a:r>
            <a:endParaRPr sz="1700">
              <a:solidFill>
                <a:srgbClr val="7C795D"/>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8"/>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Simulation run structure</a:t>
            </a:r>
            <a:endParaRPr sz="2400">
              <a:solidFill>
                <a:srgbClr val="7C795D"/>
              </a:solidFill>
              <a:latin typeface="Lato"/>
              <a:ea typeface="Lato"/>
              <a:cs typeface="Lato"/>
              <a:sym typeface="Lato"/>
            </a:endParaRPr>
          </a:p>
        </p:txBody>
      </p:sp>
      <p:pic>
        <p:nvPicPr>
          <p:cNvPr id="213" name="Google Shape;213;p38"/>
          <p:cNvPicPr preferRelativeResize="0"/>
          <p:nvPr/>
        </p:nvPicPr>
        <p:blipFill>
          <a:blip r:embed="rId3">
            <a:alphaModFix/>
          </a:blip>
          <a:stretch>
            <a:fillRect/>
          </a:stretch>
        </p:blipFill>
        <p:spPr>
          <a:xfrm>
            <a:off x="1013350" y="1348500"/>
            <a:ext cx="7010524" cy="3304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9"/>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FCFS Lead Times</a:t>
            </a:r>
            <a:r>
              <a:rPr lang="en" sz="2400">
                <a:solidFill>
                  <a:srgbClr val="7C795D"/>
                </a:solidFill>
                <a:latin typeface="Lato"/>
                <a:ea typeface="Lato"/>
                <a:cs typeface="Lato"/>
                <a:sym typeface="Lato"/>
              </a:rPr>
              <a:t>- Simulated vs Observed</a:t>
            </a:r>
            <a:endParaRPr sz="2400">
              <a:solidFill>
                <a:srgbClr val="7C795D"/>
              </a:solidFill>
              <a:latin typeface="Lato"/>
              <a:ea typeface="Lato"/>
              <a:cs typeface="Lato"/>
              <a:sym typeface="Lato"/>
            </a:endParaRPr>
          </a:p>
          <a:p>
            <a:pPr indent="0" lvl="0" marL="0" rtl="0" algn="ctr">
              <a:spcBef>
                <a:spcPts val="0"/>
              </a:spcBef>
              <a:spcAft>
                <a:spcPts val="0"/>
              </a:spcAft>
              <a:buNone/>
            </a:pPr>
            <a:r>
              <a:t/>
            </a:r>
            <a:endParaRPr sz="2400">
              <a:solidFill>
                <a:srgbClr val="7C795D"/>
              </a:solidFill>
              <a:latin typeface="Lato"/>
              <a:ea typeface="Lato"/>
              <a:cs typeface="Lato"/>
              <a:sym typeface="Lato"/>
            </a:endParaRPr>
          </a:p>
        </p:txBody>
      </p:sp>
      <p:pic>
        <p:nvPicPr>
          <p:cNvPr id="219" name="Google Shape;219;p39"/>
          <p:cNvPicPr preferRelativeResize="0"/>
          <p:nvPr/>
        </p:nvPicPr>
        <p:blipFill>
          <a:blip r:embed="rId3">
            <a:alphaModFix/>
          </a:blip>
          <a:stretch>
            <a:fillRect/>
          </a:stretch>
        </p:blipFill>
        <p:spPr>
          <a:xfrm>
            <a:off x="2470700" y="1020650"/>
            <a:ext cx="6570776" cy="3655000"/>
          </a:xfrm>
          <a:prstGeom prst="rect">
            <a:avLst/>
          </a:prstGeom>
          <a:noFill/>
          <a:ln>
            <a:noFill/>
          </a:ln>
        </p:spPr>
      </p:pic>
      <p:sp>
        <p:nvSpPr>
          <p:cNvPr id="220" name="Google Shape;220;p39"/>
          <p:cNvSpPr txBox="1"/>
          <p:nvPr/>
        </p:nvSpPr>
        <p:spPr>
          <a:xfrm>
            <a:off x="0" y="1032900"/>
            <a:ext cx="2337000" cy="307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100">
                <a:solidFill>
                  <a:srgbClr val="444444"/>
                </a:solidFill>
                <a:latin typeface="Calibri"/>
                <a:ea typeface="Calibri"/>
                <a:cs typeface="Calibri"/>
                <a:sym typeface="Calibri"/>
              </a:rPr>
              <a:t>H</a:t>
            </a:r>
            <a:r>
              <a:rPr b="1" baseline="-25000" lang="en" sz="1100">
                <a:solidFill>
                  <a:srgbClr val="444444"/>
                </a:solidFill>
                <a:latin typeface="Calibri"/>
                <a:ea typeface="Calibri"/>
                <a:cs typeface="Calibri"/>
                <a:sym typeface="Calibri"/>
              </a:rPr>
              <a:t>0</a:t>
            </a:r>
            <a:r>
              <a:rPr lang="en" sz="1100">
                <a:solidFill>
                  <a:srgbClr val="444444"/>
                </a:solidFill>
                <a:latin typeface="Calibri"/>
                <a:ea typeface="Calibri"/>
                <a:cs typeface="Calibri"/>
                <a:sym typeface="Calibri"/>
              </a:rPr>
              <a:t>: Mean of simulated and observed peak lead time values are statistically </a:t>
            </a:r>
            <a:r>
              <a:rPr lang="en" sz="1100">
                <a:solidFill>
                  <a:srgbClr val="444444"/>
                </a:solidFill>
                <a:latin typeface="Calibri"/>
                <a:ea typeface="Calibri"/>
                <a:cs typeface="Calibri"/>
                <a:sym typeface="Calibri"/>
              </a:rPr>
              <a:t>equivalent</a:t>
            </a:r>
            <a:r>
              <a:rPr lang="en" sz="1100">
                <a:solidFill>
                  <a:srgbClr val="444444"/>
                </a:solidFill>
                <a:latin typeface="Calibri"/>
                <a:ea typeface="Calibri"/>
                <a:cs typeface="Calibri"/>
                <a:sym typeface="Calibri"/>
              </a:rPr>
              <a:t>, μ</a:t>
            </a:r>
            <a:r>
              <a:rPr baseline="-25000" lang="en" sz="1100">
                <a:solidFill>
                  <a:srgbClr val="444444"/>
                </a:solidFill>
                <a:latin typeface="Calibri"/>
                <a:ea typeface="Calibri"/>
                <a:cs typeface="Calibri"/>
                <a:sym typeface="Calibri"/>
              </a:rPr>
              <a:t>0</a:t>
            </a:r>
            <a:r>
              <a:rPr lang="en" sz="1100">
                <a:solidFill>
                  <a:srgbClr val="444444"/>
                </a:solidFill>
                <a:latin typeface="Calibri"/>
                <a:ea typeface="Calibri"/>
                <a:cs typeface="Calibri"/>
                <a:sym typeface="Calibri"/>
              </a:rPr>
              <a:t> = μ</a:t>
            </a:r>
            <a:r>
              <a:rPr baseline="-25000" lang="en" sz="1100">
                <a:solidFill>
                  <a:srgbClr val="444444"/>
                </a:solidFill>
                <a:latin typeface="Calibri"/>
                <a:ea typeface="Calibri"/>
                <a:cs typeface="Calibri"/>
                <a:sym typeface="Calibri"/>
              </a:rPr>
              <a:t>1</a:t>
            </a:r>
            <a:endParaRPr baseline="-25000" sz="1100">
              <a:solidFill>
                <a:srgbClr val="444444"/>
              </a:solidFill>
              <a:latin typeface="Calibri"/>
              <a:ea typeface="Calibri"/>
              <a:cs typeface="Calibri"/>
              <a:sym typeface="Calibri"/>
            </a:endParaRPr>
          </a:p>
          <a:p>
            <a:pPr indent="0" lvl="0" marL="0" rtl="0" algn="just">
              <a:lnSpc>
                <a:spcPct val="115000"/>
              </a:lnSpc>
              <a:spcBef>
                <a:spcPts val="0"/>
              </a:spcBef>
              <a:spcAft>
                <a:spcPts val="0"/>
              </a:spcAft>
              <a:buClr>
                <a:srgbClr val="000000"/>
              </a:buClr>
              <a:buSzPts val="1100"/>
              <a:buFont typeface="Arial"/>
              <a:buNone/>
            </a:pPr>
            <a:r>
              <a:t/>
            </a:r>
            <a:endParaRPr baseline="-25000" sz="1100">
              <a:solidFill>
                <a:srgbClr val="444444"/>
              </a:solidFill>
              <a:latin typeface="Calibri"/>
              <a:ea typeface="Calibri"/>
              <a:cs typeface="Calibri"/>
              <a:sym typeface="Calibri"/>
            </a:endParaRPr>
          </a:p>
          <a:p>
            <a:pPr indent="0" lvl="0" marL="0" rtl="0" algn="just">
              <a:lnSpc>
                <a:spcPct val="115000"/>
              </a:lnSpc>
              <a:spcBef>
                <a:spcPts val="0"/>
              </a:spcBef>
              <a:spcAft>
                <a:spcPts val="0"/>
              </a:spcAft>
              <a:buClr>
                <a:srgbClr val="000000"/>
              </a:buClr>
              <a:buSzPts val="1100"/>
              <a:buFont typeface="Arial"/>
              <a:buNone/>
            </a:pPr>
            <a:r>
              <a:rPr b="1" lang="en" sz="1100">
                <a:solidFill>
                  <a:srgbClr val="444444"/>
                </a:solidFill>
                <a:latin typeface="Calibri"/>
                <a:ea typeface="Calibri"/>
                <a:cs typeface="Calibri"/>
                <a:sym typeface="Calibri"/>
              </a:rPr>
              <a:t>H</a:t>
            </a:r>
            <a:r>
              <a:rPr b="1" baseline="-25000" lang="en" sz="1100">
                <a:solidFill>
                  <a:srgbClr val="444444"/>
                </a:solidFill>
                <a:latin typeface="Calibri"/>
                <a:ea typeface="Calibri"/>
                <a:cs typeface="Calibri"/>
                <a:sym typeface="Calibri"/>
              </a:rPr>
              <a:t>α</a:t>
            </a:r>
            <a:r>
              <a:rPr b="1" lang="en" sz="1100">
                <a:solidFill>
                  <a:srgbClr val="444444"/>
                </a:solidFill>
                <a:latin typeface="Calibri"/>
                <a:ea typeface="Calibri"/>
                <a:cs typeface="Calibri"/>
                <a:sym typeface="Calibri"/>
              </a:rPr>
              <a:t>:</a:t>
            </a:r>
            <a:r>
              <a:rPr lang="en" sz="1100">
                <a:solidFill>
                  <a:srgbClr val="444444"/>
                </a:solidFill>
                <a:latin typeface="Calibri"/>
                <a:ea typeface="Calibri"/>
                <a:cs typeface="Calibri"/>
                <a:sym typeface="Calibri"/>
              </a:rPr>
              <a:t> Mean of simulated and observed peak lead time values are not statistically </a:t>
            </a:r>
            <a:r>
              <a:rPr lang="en" sz="1100">
                <a:solidFill>
                  <a:srgbClr val="444444"/>
                </a:solidFill>
                <a:latin typeface="Calibri"/>
                <a:ea typeface="Calibri"/>
                <a:cs typeface="Calibri"/>
                <a:sym typeface="Calibri"/>
              </a:rPr>
              <a:t>equivalent</a:t>
            </a:r>
            <a:r>
              <a:rPr lang="en" sz="1100">
                <a:solidFill>
                  <a:srgbClr val="444444"/>
                </a:solidFill>
                <a:latin typeface="Calibri"/>
                <a:ea typeface="Calibri"/>
                <a:cs typeface="Calibri"/>
                <a:sym typeface="Calibri"/>
              </a:rPr>
              <a:t>, μ</a:t>
            </a:r>
            <a:r>
              <a:rPr baseline="-25000" lang="en" sz="1100">
                <a:solidFill>
                  <a:srgbClr val="444444"/>
                </a:solidFill>
                <a:latin typeface="Calibri"/>
                <a:ea typeface="Calibri"/>
                <a:cs typeface="Calibri"/>
                <a:sym typeface="Calibri"/>
              </a:rPr>
              <a:t>0</a:t>
            </a:r>
            <a:r>
              <a:rPr lang="en" sz="1100">
                <a:solidFill>
                  <a:srgbClr val="444444"/>
                </a:solidFill>
                <a:latin typeface="Calibri"/>
                <a:ea typeface="Calibri"/>
                <a:cs typeface="Calibri"/>
                <a:sym typeface="Calibri"/>
              </a:rPr>
              <a:t> ≠ μ</a:t>
            </a:r>
            <a:r>
              <a:rPr baseline="-25000" lang="en" sz="1100">
                <a:solidFill>
                  <a:srgbClr val="444444"/>
                </a:solidFill>
                <a:latin typeface="Calibri"/>
                <a:ea typeface="Calibri"/>
                <a:cs typeface="Calibri"/>
                <a:sym typeface="Calibri"/>
              </a:rPr>
              <a:t>1</a:t>
            </a:r>
            <a:endParaRPr baseline="-25000" sz="1100">
              <a:solidFill>
                <a:srgbClr val="444444"/>
              </a:solidFill>
              <a:latin typeface="Calibri"/>
              <a:ea typeface="Calibri"/>
              <a:cs typeface="Calibri"/>
              <a:sym typeface="Calibri"/>
            </a:endParaRPr>
          </a:p>
          <a:p>
            <a:pPr indent="0" lvl="0" marL="0" rtl="0" algn="just">
              <a:spcBef>
                <a:spcPts val="0"/>
              </a:spcBef>
              <a:spcAft>
                <a:spcPts val="0"/>
              </a:spcAft>
              <a:buNone/>
            </a:pPr>
            <a:r>
              <a:t/>
            </a:r>
            <a:endParaRPr b="1"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t/>
            </a:r>
            <a:endParaRPr baseline="-25000"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rPr b="1" lang="en" sz="1500">
                <a:solidFill>
                  <a:srgbClr val="444444"/>
                </a:solidFill>
                <a:highlight>
                  <a:srgbClr val="FEFAD6"/>
                </a:highlight>
                <a:latin typeface="Calibri"/>
                <a:ea typeface="Calibri"/>
                <a:cs typeface="Calibri"/>
                <a:sym typeface="Calibri"/>
              </a:rPr>
              <a:t>P-</a:t>
            </a:r>
            <a:r>
              <a:rPr b="1" lang="en" sz="1500">
                <a:solidFill>
                  <a:srgbClr val="444444"/>
                </a:solidFill>
                <a:highlight>
                  <a:srgbClr val="FEFAD6"/>
                </a:highlight>
                <a:latin typeface="Calibri"/>
                <a:ea typeface="Calibri"/>
                <a:cs typeface="Calibri"/>
                <a:sym typeface="Calibri"/>
              </a:rPr>
              <a:t>value of </a:t>
            </a:r>
            <a:r>
              <a:rPr b="1" lang="en" sz="1500">
                <a:solidFill>
                  <a:srgbClr val="444444"/>
                </a:solidFill>
                <a:highlight>
                  <a:srgbClr val="FEFAD6"/>
                </a:highlight>
                <a:latin typeface="Calibri"/>
                <a:ea typeface="Calibri"/>
                <a:cs typeface="Calibri"/>
                <a:sym typeface="Calibri"/>
              </a:rPr>
              <a:t>0.0681</a:t>
            </a:r>
            <a:r>
              <a:rPr b="1" lang="en" sz="1500">
                <a:solidFill>
                  <a:srgbClr val="444444"/>
                </a:solidFill>
                <a:highlight>
                  <a:srgbClr val="FEFAD6"/>
                </a:highlight>
                <a:latin typeface="Calibri"/>
                <a:ea typeface="Calibri"/>
                <a:cs typeface="Calibri"/>
                <a:sym typeface="Calibri"/>
              </a:rPr>
              <a:t> !</a:t>
            </a:r>
            <a:endParaRPr b="1" sz="15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rPr lang="en" sz="1100">
                <a:solidFill>
                  <a:srgbClr val="444444"/>
                </a:solidFill>
                <a:highlight>
                  <a:srgbClr val="FEFAD6"/>
                </a:highlight>
                <a:latin typeface="Calibri"/>
                <a:ea typeface="Calibri"/>
                <a:cs typeface="Calibri"/>
                <a:sym typeface="Calibri"/>
              </a:rPr>
              <a:t>At 95% confidence l</a:t>
            </a:r>
            <a:r>
              <a:rPr lang="en" sz="1100">
                <a:solidFill>
                  <a:srgbClr val="444444"/>
                </a:solidFill>
                <a:highlight>
                  <a:srgbClr val="FEFAD6"/>
                </a:highlight>
                <a:latin typeface="Calibri"/>
                <a:ea typeface="Calibri"/>
                <a:cs typeface="Calibri"/>
                <a:sym typeface="Calibri"/>
              </a:rPr>
              <a:t>e</a:t>
            </a:r>
            <a:r>
              <a:rPr lang="en" sz="1100">
                <a:solidFill>
                  <a:srgbClr val="444444"/>
                </a:solidFill>
                <a:highlight>
                  <a:srgbClr val="FEFAD6"/>
                </a:highlight>
                <a:latin typeface="Calibri"/>
                <a:ea typeface="Calibri"/>
                <a:cs typeface="Calibri"/>
                <a:sym typeface="Calibri"/>
              </a:rPr>
              <a:t>vel. </a:t>
            </a:r>
            <a:r>
              <a:rPr b="1" lang="en" sz="1100">
                <a:solidFill>
                  <a:srgbClr val="444444"/>
                </a:solidFill>
                <a:latin typeface="Calibri"/>
                <a:ea typeface="Calibri"/>
                <a:cs typeface="Calibri"/>
                <a:sym typeface="Calibri"/>
              </a:rPr>
              <a:t>H</a:t>
            </a:r>
            <a:r>
              <a:rPr b="1" baseline="-25000" lang="en" sz="1100">
                <a:solidFill>
                  <a:srgbClr val="444444"/>
                </a:solidFill>
                <a:latin typeface="Calibri"/>
                <a:ea typeface="Calibri"/>
                <a:cs typeface="Calibri"/>
                <a:sym typeface="Calibri"/>
              </a:rPr>
              <a:t>0</a:t>
            </a:r>
            <a:r>
              <a:rPr lang="en" sz="1100">
                <a:solidFill>
                  <a:srgbClr val="444444"/>
                </a:solidFill>
                <a:highlight>
                  <a:srgbClr val="FEFAD6"/>
                </a:highlight>
                <a:latin typeface="Calibri"/>
                <a:ea typeface="Calibri"/>
                <a:cs typeface="Calibri"/>
                <a:sym typeface="Calibri"/>
              </a:rPr>
              <a:t> is not rejected.</a:t>
            </a:r>
            <a:endParaRPr b="1" sz="1500">
              <a:solidFill>
                <a:srgbClr val="444444"/>
              </a:solidFill>
              <a:highlight>
                <a:srgbClr val="FEFAD6"/>
              </a:highlight>
              <a:latin typeface="Calibri"/>
              <a:ea typeface="Calibri"/>
              <a:cs typeface="Calibri"/>
              <a:sym typeface="Calibri"/>
            </a:endParaRPr>
          </a:p>
        </p:txBody>
      </p:sp>
      <p:sp>
        <p:nvSpPr>
          <p:cNvPr id="221" name="Google Shape;221;p39"/>
          <p:cNvSpPr txBox="1"/>
          <p:nvPr/>
        </p:nvSpPr>
        <p:spPr>
          <a:xfrm>
            <a:off x="-928750" y="887100"/>
            <a:ext cx="39981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0"/>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Tandem queue s</a:t>
            </a:r>
            <a:r>
              <a:rPr lang="en" sz="2400">
                <a:solidFill>
                  <a:srgbClr val="7C795D"/>
                </a:solidFill>
                <a:latin typeface="Lato"/>
                <a:ea typeface="Lato"/>
                <a:cs typeface="Lato"/>
                <a:sym typeface="Lato"/>
              </a:rPr>
              <a:t>imulation visualization</a:t>
            </a:r>
            <a:endParaRPr sz="2400">
              <a:solidFill>
                <a:srgbClr val="7C795D"/>
              </a:solidFill>
              <a:latin typeface="Lato"/>
              <a:ea typeface="Lato"/>
              <a:cs typeface="Lato"/>
              <a:sym typeface="Lato"/>
            </a:endParaRPr>
          </a:p>
        </p:txBody>
      </p:sp>
      <p:grpSp>
        <p:nvGrpSpPr>
          <p:cNvPr id="227" name="Google Shape;227;p40"/>
          <p:cNvGrpSpPr/>
          <p:nvPr/>
        </p:nvGrpSpPr>
        <p:grpSpPr>
          <a:xfrm>
            <a:off x="1885675" y="1356538"/>
            <a:ext cx="5285449" cy="1678850"/>
            <a:chOff x="1895825" y="1084300"/>
            <a:chExt cx="5285449" cy="1678850"/>
          </a:xfrm>
        </p:grpSpPr>
        <p:pic>
          <p:nvPicPr>
            <p:cNvPr id="228" name="Google Shape;228;p40"/>
            <p:cNvPicPr preferRelativeResize="0"/>
            <p:nvPr/>
          </p:nvPicPr>
          <p:blipFill rotWithShape="1">
            <a:blip r:embed="rId3">
              <a:alphaModFix/>
            </a:blip>
            <a:srcRect b="36262" l="0" r="-1020" t="20954"/>
            <a:stretch/>
          </p:blipFill>
          <p:spPr>
            <a:xfrm>
              <a:off x="1895825" y="1084300"/>
              <a:ext cx="5285449" cy="1678850"/>
            </a:xfrm>
            <a:prstGeom prst="rect">
              <a:avLst/>
            </a:prstGeom>
            <a:noFill/>
            <a:ln cap="flat" cmpd="sng" w="9525">
              <a:solidFill>
                <a:schemeClr val="dk2"/>
              </a:solidFill>
              <a:prstDash val="solid"/>
              <a:round/>
              <a:headEnd len="sm" w="sm" type="none"/>
              <a:tailEnd len="sm" w="sm" type="none"/>
            </a:ln>
          </p:spPr>
        </p:pic>
        <p:sp>
          <p:nvSpPr>
            <p:cNvPr id="229" name="Google Shape;229;p40"/>
            <p:cNvSpPr txBox="1"/>
            <p:nvPr/>
          </p:nvSpPr>
          <p:spPr>
            <a:xfrm>
              <a:off x="1895825" y="1084313"/>
              <a:ext cx="1170900" cy="5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7C795D"/>
                  </a:solidFill>
                  <a:latin typeface="Lato"/>
                  <a:ea typeface="Lato"/>
                  <a:cs typeface="Lato"/>
                  <a:sym typeface="Lato"/>
                </a:rPr>
                <a:t>FCFS</a:t>
              </a:r>
              <a:endParaRPr sz="1900">
                <a:solidFill>
                  <a:srgbClr val="7C795D"/>
                </a:solidFill>
                <a:latin typeface="Lato"/>
                <a:ea typeface="Lato"/>
                <a:cs typeface="Lato"/>
                <a:sym typeface="Lato"/>
              </a:endParaRPr>
            </a:p>
          </p:txBody>
        </p:sp>
      </p:grpSp>
      <p:grpSp>
        <p:nvGrpSpPr>
          <p:cNvPr id="230" name="Google Shape;230;p40"/>
          <p:cNvGrpSpPr/>
          <p:nvPr/>
        </p:nvGrpSpPr>
        <p:grpSpPr>
          <a:xfrm>
            <a:off x="539413" y="3140625"/>
            <a:ext cx="8065175" cy="1750050"/>
            <a:chOff x="877238" y="3227800"/>
            <a:chExt cx="8065175" cy="1750050"/>
          </a:xfrm>
        </p:grpSpPr>
        <p:pic>
          <p:nvPicPr>
            <p:cNvPr id="231" name="Google Shape;231;p40"/>
            <p:cNvPicPr preferRelativeResize="0"/>
            <p:nvPr/>
          </p:nvPicPr>
          <p:blipFill rotWithShape="1">
            <a:blip r:embed="rId4">
              <a:alphaModFix/>
            </a:blip>
            <a:srcRect b="39570" l="0" r="0" t="21909"/>
            <a:stretch/>
          </p:blipFill>
          <p:spPr>
            <a:xfrm>
              <a:off x="877238" y="3227800"/>
              <a:ext cx="8065175" cy="1750050"/>
            </a:xfrm>
            <a:prstGeom prst="rect">
              <a:avLst/>
            </a:prstGeom>
            <a:noFill/>
            <a:ln cap="flat" cmpd="sng" w="9525">
              <a:solidFill>
                <a:schemeClr val="dk2"/>
              </a:solidFill>
              <a:prstDash val="solid"/>
              <a:round/>
              <a:headEnd len="sm" w="sm" type="none"/>
              <a:tailEnd len="sm" w="sm" type="none"/>
            </a:ln>
          </p:spPr>
        </p:pic>
        <p:sp>
          <p:nvSpPr>
            <p:cNvPr id="232" name="Google Shape;232;p40"/>
            <p:cNvSpPr txBox="1"/>
            <p:nvPr/>
          </p:nvSpPr>
          <p:spPr>
            <a:xfrm>
              <a:off x="877250" y="3227800"/>
              <a:ext cx="1469700" cy="5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7C795D"/>
                  </a:solidFill>
                  <a:latin typeface="Lato"/>
                  <a:ea typeface="Lato"/>
                  <a:cs typeface="Lato"/>
                  <a:sym typeface="Lato"/>
                </a:rPr>
                <a:t>Tandem</a:t>
              </a:r>
              <a:endParaRPr sz="1900">
                <a:solidFill>
                  <a:srgbClr val="7C795D"/>
                </a:solidFill>
                <a:latin typeface="Lato"/>
                <a:ea typeface="Lato"/>
                <a:cs typeface="Lato"/>
                <a:sym typeface="Lat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1"/>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Tandem Queue</a:t>
            </a:r>
            <a:endParaRPr sz="2400">
              <a:solidFill>
                <a:srgbClr val="7C795D"/>
              </a:solidFill>
              <a:latin typeface="Lato"/>
              <a:ea typeface="Lato"/>
              <a:cs typeface="Lato"/>
              <a:sym typeface="Lato"/>
            </a:endParaRPr>
          </a:p>
        </p:txBody>
      </p:sp>
      <p:pic>
        <p:nvPicPr>
          <p:cNvPr id="238" name="Google Shape;238;p41"/>
          <p:cNvPicPr preferRelativeResize="0"/>
          <p:nvPr/>
        </p:nvPicPr>
        <p:blipFill rotWithShape="1">
          <a:blip r:embed="rId3">
            <a:alphaModFix/>
          </a:blip>
          <a:srcRect b="0" l="0" r="0" t="68626"/>
          <a:stretch/>
        </p:blipFill>
        <p:spPr>
          <a:xfrm>
            <a:off x="221125" y="1530017"/>
            <a:ext cx="8701726" cy="26444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2"/>
          <p:cNvSpPr txBox="1"/>
          <p:nvPr/>
        </p:nvSpPr>
        <p:spPr>
          <a:xfrm>
            <a:off x="1352250" y="469075"/>
            <a:ext cx="6439500" cy="5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highlight>
                  <a:srgbClr val="FEFAD6"/>
                </a:highlight>
                <a:latin typeface="Lato"/>
                <a:ea typeface="Lato"/>
                <a:cs typeface="Lato"/>
                <a:sym typeface="Lato"/>
              </a:rPr>
              <a:t>Parameter Estimation - Tandem Model</a:t>
            </a:r>
            <a:endParaRPr sz="2400">
              <a:solidFill>
                <a:srgbClr val="7C795D"/>
              </a:solidFill>
              <a:highlight>
                <a:srgbClr val="FEFAD6"/>
              </a:highlight>
              <a:latin typeface="Lato"/>
              <a:ea typeface="Lato"/>
              <a:cs typeface="Lato"/>
              <a:sym typeface="Lato"/>
            </a:endParaRPr>
          </a:p>
        </p:txBody>
      </p:sp>
      <p:sp>
        <p:nvSpPr>
          <p:cNvPr id="244" name="Google Shape;244;p42"/>
          <p:cNvSpPr txBox="1"/>
          <p:nvPr/>
        </p:nvSpPr>
        <p:spPr>
          <a:xfrm>
            <a:off x="2071800" y="1322475"/>
            <a:ext cx="5000400" cy="209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44444"/>
              </a:buClr>
              <a:buSzPts val="1800"/>
              <a:buFont typeface="Lato"/>
              <a:buAutoNum type="arabicPeriod"/>
            </a:pPr>
            <a:r>
              <a:rPr lang="en" sz="1800">
                <a:solidFill>
                  <a:srgbClr val="444444"/>
                </a:solidFill>
                <a:latin typeface="Lato"/>
                <a:ea typeface="Lato"/>
                <a:cs typeface="Lato"/>
                <a:sym typeface="Lato"/>
              </a:rPr>
              <a:t>Non-Peak Interarrival Time, λ ~ Exp(56)</a:t>
            </a:r>
            <a:endParaRPr sz="1800">
              <a:solidFill>
                <a:srgbClr val="444444"/>
              </a:solidFill>
              <a:latin typeface="Lato"/>
              <a:ea typeface="Lato"/>
              <a:cs typeface="Lato"/>
              <a:sym typeface="Lato"/>
            </a:endParaRPr>
          </a:p>
          <a:p>
            <a:pPr indent="-342900" lvl="0" marL="457200" rtl="0" algn="l">
              <a:lnSpc>
                <a:spcPct val="115000"/>
              </a:lnSpc>
              <a:spcBef>
                <a:spcPts val="1000"/>
              </a:spcBef>
              <a:spcAft>
                <a:spcPts val="0"/>
              </a:spcAft>
              <a:buClr>
                <a:srgbClr val="444444"/>
              </a:buClr>
              <a:buSzPts val="1800"/>
              <a:buFont typeface="Lato"/>
              <a:buAutoNum type="arabicPeriod"/>
            </a:pPr>
            <a:r>
              <a:rPr lang="en" sz="1800">
                <a:solidFill>
                  <a:srgbClr val="444444"/>
                </a:solidFill>
                <a:latin typeface="Lato"/>
                <a:ea typeface="Lato"/>
                <a:cs typeface="Lato"/>
                <a:sym typeface="Lato"/>
              </a:rPr>
              <a:t>Peak Interarrival Time.  λ ~ Exp(43)</a:t>
            </a:r>
            <a:endParaRPr sz="1800">
              <a:solidFill>
                <a:srgbClr val="444444"/>
              </a:solidFill>
              <a:latin typeface="Lato"/>
              <a:ea typeface="Lato"/>
              <a:cs typeface="Lato"/>
              <a:sym typeface="Lato"/>
            </a:endParaRPr>
          </a:p>
          <a:p>
            <a:pPr indent="-342900" lvl="0" marL="457200" rtl="0" algn="l">
              <a:lnSpc>
                <a:spcPct val="115000"/>
              </a:lnSpc>
              <a:spcBef>
                <a:spcPts val="1000"/>
              </a:spcBef>
              <a:spcAft>
                <a:spcPts val="0"/>
              </a:spcAft>
              <a:buClr>
                <a:srgbClr val="444444"/>
              </a:buClr>
              <a:buSzPts val="1800"/>
              <a:buFont typeface="Lato"/>
              <a:buAutoNum type="arabicPeriod"/>
            </a:pPr>
            <a:r>
              <a:rPr lang="en" sz="1800">
                <a:solidFill>
                  <a:srgbClr val="444444"/>
                </a:solidFill>
                <a:latin typeface="Lato"/>
                <a:ea typeface="Lato"/>
                <a:cs typeface="Lato"/>
                <a:sym typeface="Lato"/>
              </a:rPr>
              <a:t>Service Time (Order).  Fixed (20)</a:t>
            </a:r>
            <a:endParaRPr sz="1800">
              <a:solidFill>
                <a:srgbClr val="444444"/>
              </a:solidFill>
              <a:latin typeface="Lato"/>
              <a:ea typeface="Lato"/>
              <a:cs typeface="Lato"/>
              <a:sym typeface="Lato"/>
            </a:endParaRPr>
          </a:p>
          <a:p>
            <a:pPr indent="-342900" lvl="0" marL="457200" rtl="0" algn="l">
              <a:lnSpc>
                <a:spcPct val="115000"/>
              </a:lnSpc>
              <a:spcBef>
                <a:spcPts val="1000"/>
              </a:spcBef>
              <a:spcAft>
                <a:spcPts val="1000"/>
              </a:spcAft>
              <a:buClr>
                <a:srgbClr val="444444"/>
              </a:buClr>
              <a:buSzPts val="1800"/>
              <a:buFont typeface="Lato"/>
              <a:buAutoNum type="arabicPeriod"/>
            </a:pPr>
            <a:r>
              <a:rPr lang="en" sz="1800">
                <a:solidFill>
                  <a:srgbClr val="444444"/>
                </a:solidFill>
                <a:latin typeface="Lato"/>
                <a:ea typeface="Lato"/>
                <a:cs typeface="Lato"/>
                <a:sym typeface="Lato"/>
              </a:rPr>
              <a:t>Service Time (Collection)</a:t>
            </a:r>
            <a:r>
              <a:rPr lang="en" sz="1800">
                <a:solidFill>
                  <a:srgbClr val="444444"/>
                </a:solidFill>
                <a:latin typeface="Lato"/>
                <a:ea typeface="Lato"/>
                <a:cs typeface="Lato"/>
                <a:sym typeface="Lato"/>
              </a:rPr>
              <a:t>.   µ ~ Norm(20,10)</a:t>
            </a:r>
            <a:endParaRPr sz="1800">
              <a:solidFill>
                <a:srgbClr val="444444"/>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3"/>
          <p:cNvSpPr txBox="1"/>
          <p:nvPr/>
        </p:nvSpPr>
        <p:spPr>
          <a:xfrm>
            <a:off x="1614450" y="428100"/>
            <a:ext cx="5915100" cy="6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Objective:</a:t>
            </a:r>
            <a:endParaRPr sz="2400">
              <a:solidFill>
                <a:srgbClr val="7C795D"/>
              </a:solidFill>
              <a:latin typeface="Lato"/>
              <a:ea typeface="Lato"/>
              <a:cs typeface="Lato"/>
              <a:sym typeface="Lato"/>
            </a:endParaRPr>
          </a:p>
        </p:txBody>
      </p:sp>
      <p:sp>
        <p:nvSpPr>
          <p:cNvPr id="250" name="Google Shape;250;p43"/>
          <p:cNvSpPr txBox="1"/>
          <p:nvPr/>
        </p:nvSpPr>
        <p:spPr>
          <a:xfrm>
            <a:off x="395550" y="942400"/>
            <a:ext cx="8352900" cy="6048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000"/>
              </a:spcBef>
              <a:spcAft>
                <a:spcPts val="1000"/>
              </a:spcAft>
              <a:buNone/>
            </a:pPr>
            <a:r>
              <a:rPr lang="en" sz="1800">
                <a:solidFill>
                  <a:srgbClr val="7C795D"/>
                </a:solidFill>
                <a:latin typeface="Lato"/>
                <a:ea typeface="Lato"/>
                <a:cs typeface="Lato"/>
                <a:sym typeface="Lato"/>
              </a:rPr>
              <a:t>In which system does the customer spend less time in, during a peak hour period?</a:t>
            </a:r>
            <a:endParaRPr sz="1800">
              <a:solidFill>
                <a:srgbClr val="7C795D"/>
              </a:solidFill>
              <a:latin typeface="Lato"/>
              <a:ea typeface="Lato"/>
              <a:cs typeface="Lato"/>
              <a:sym typeface="Lato"/>
            </a:endParaRPr>
          </a:p>
        </p:txBody>
      </p:sp>
      <p:sp>
        <p:nvSpPr>
          <p:cNvPr id="251" name="Google Shape;251;p43"/>
          <p:cNvSpPr txBox="1"/>
          <p:nvPr/>
        </p:nvSpPr>
        <p:spPr>
          <a:xfrm>
            <a:off x="334575" y="1650100"/>
            <a:ext cx="7992000" cy="2555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lang="en" sz="1800">
                <a:solidFill>
                  <a:srgbClr val="7C795D"/>
                </a:solidFill>
                <a:latin typeface="Lato"/>
                <a:ea typeface="Lato"/>
                <a:cs typeface="Lato"/>
                <a:sym typeface="Lato"/>
              </a:rPr>
              <a:t>How do we show this?</a:t>
            </a:r>
            <a:r>
              <a:rPr lang="en" sz="1600">
                <a:solidFill>
                  <a:srgbClr val="444444"/>
                </a:solidFill>
                <a:latin typeface="Lato"/>
                <a:ea typeface="Lato"/>
                <a:cs typeface="Lato"/>
                <a:sym typeface="Lato"/>
              </a:rPr>
              <a:t> </a:t>
            </a:r>
            <a:endParaRPr sz="1600">
              <a:solidFill>
                <a:srgbClr val="444444"/>
              </a:solidFill>
              <a:latin typeface="Lato"/>
              <a:ea typeface="Lato"/>
              <a:cs typeface="Lato"/>
              <a:sym typeface="Lato"/>
            </a:endParaRPr>
          </a:p>
          <a:p>
            <a:pPr indent="-330200" lvl="0" marL="914400" rtl="0" algn="just">
              <a:lnSpc>
                <a:spcPct val="115000"/>
              </a:lnSpc>
              <a:spcBef>
                <a:spcPts val="1000"/>
              </a:spcBef>
              <a:spcAft>
                <a:spcPts val="0"/>
              </a:spcAft>
              <a:buClr>
                <a:srgbClr val="444444"/>
              </a:buClr>
              <a:buSzPts val="1600"/>
              <a:buFont typeface="Lato"/>
              <a:buAutoNum type="arabicPeriod"/>
            </a:pPr>
            <a:r>
              <a:rPr lang="en" sz="1800">
                <a:solidFill>
                  <a:srgbClr val="444444"/>
                </a:solidFill>
                <a:latin typeface="Calibri"/>
                <a:ea typeface="Calibri"/>
                <a:cs typeface="Calibri"/>
                <a:sym typeface="Calibri"/>
              </a:rPr>
              <a:t>μ</a:t>
            </a:r>
            <a:r>
              <a:rPr baseline="-25000" lang="en" sz="1800">
                <a:solidFill>
                  <a:srgbClr val="444444"/>
                </a:solidFill>
                <a:latin typeface="Calibri"/>
                <a:ea typeface="Calibri"/>
                <a:cs typeface="Calibri"/>
                <a:sym typeface="Calibri"/>
              </a:rPr>
              <a:t>i</a:t>
            </a:r>
            <a:r>
              <a:rPr lang="en" sz="1600">
                <a:solidFill>
                  <a:srgbClr val="444444"/>
                </a:solidFill>
                <a:latin typeface="Lato"/>
                <a:ea typeface="Lato"/>
                <a:cs typeface="Lato"/>
                <a:sym typeface="Lato"/>
              </a:rPr>
              <a:t> Expected average lead times for one customer in system i, where i ∈ (1, 2).</a:t>
            </a:r>
            <a:endParaRPr sz="1600">
              <a:solidFill>
                <a:srgbClr val="444444"/>
              </a:solidFill>
              <a:latin typeface="Lato"/>
              <a:ea typeface="Lato"/>
              <a:cs typeface="Lato"/>
              <a:sym typeface="Lato"/>
            </a:endParaRPr>
          </a:p>
          <a:p>
            <a:pPr indent="-330200" lvl="0" marL="914400" rtl="0" algn="just">
              <a:lnSpc>
                <a:spcPct val="150000"/>
              </a:lnSpc>
              <a:spcBef>
                <a:spcPts val="1000"/>
              </a:spcBef>
              <a:spcAft>
                <a:spcPts val="0"/>
              </a:spcAft>
              <a:buClr>
                <a:srgbClr val="444444"/>
              </a:buClr>
              <a:buSzPts val="1600"/>
              <a:buFont typeface="Lato"/>
              <a:buAutoNum type="arabicPeriod"/>
            </a:pPr>
            <a:r>
              <a:rPr lang="en" sz="1600">
                <a:solidFill>
                  <a:srgbClr val="444444"/>
                </a:solidFill>
                <a:latin typeface="Lato"/>
                <a:ea typeface="Lato"/>
                <a:cs typeface="Lato"/>
                <a:sym typeface="Lato"/>
              </a:rPr>
              <a:t>Identify a confidence interval of  </a:t>
            </a:r>
            <a:r>
              <a:rPr lang="en" sz="1900">
                <a:solidFill>
                  <a:srgbClr val="222222"/>
                </a:solidFill>
                <a:highlight>
                  <a:srgbClr val="FFFFE0"/>
                </a:highlight>
                <a:latin typeface="Lato"/>
                <a:ea typeface="Lato"/>
                <a:cs typeface="Lato"/>
                <a:sym typeface="Lato"/>
              </a:rPr>
              <a:t>ζ = </a:t>
            </a:r>
            <a:r>
              <a:rPr lang="en" sz="1800">
                <a:solidFill>
                  <a:srgbClr val="444444"/>
                </a:solidFill>
                <a:latin typeface="Lato"/>
                <a:ea typeface="Lato"/>
                <a:cs typeface="Lato"/>
                <a:sym typeface="Lato"/>
              </a:rPr>
              <a:t>μ</a:t>
            </a:r>
            <a:r>
              <a:rPr baseline="-25000" lang="en" sz="1800">
                <a:solidFill>
                  <a:srgbClr val="444444"/>
                </a:solidFill>
                <a:latin typeface="Lato"/>
                <a:ea typeface="Lato"/>
                <a:cs typeface="Lato"/>
                <a:sym typeface="Lato"/>
              </a:rPr>
              <a:t>1</a:t>
            </a:r>
            <a:r>
              <a:rPr lang="en" sz="1600">
                <a:solidFill>
                  <a:srgbClr val="444444"/>
                </a:solidFill>
                <a:latin typeface="Lato"/>
                <a:ea typeface="Lato"/>
                <a:cs typeface="Lato"/>
                <a:sym typeface="Lato"/>
              </a:rPr>
              <a:t> - </a:t>
            </a:r>
            <a:r>
              <a:rPr lang="en" sz="1800">
                <a:solidFill>
                  <a:srgbClr val="444444"/>
                </a:solidFill>
                <a:latin typeface="Lato"/>
                <a:ea typeface="Lato"/>
                <a:cs typeface="Lato"/>
                <a:sym typeface="Lato"/>
              </a:rPr>
              <a:t>μ</a:t>
            </a:r>
            <a:r>
              <a:rPr baseline="-25000" lang="en" sz="1800">
                <a:solidFill>
                  <a:srgbClr val="444444"/>
                </a:solidFill>
                <a:latin typeface="Lato"/>
                <a:ea typeface="Lato"/>
                <a:cs typeface="Lato"/>
                <a:sym typeface="Lato"/>
              </a:rPr>
              <a:t>2</a:t>
            </a:r>
            <a:r>
              <a:rPr lang="en" sz="1600">
                <a:solidFill>
                  <a:srgbClr val="444444"/>
                </a:solidFill>
                <a:latin typeface="Lato"/>
                <a:ea typeface="Lato"/>
                <a:cs typeface="Lato"/>
                <a:sym typeface="Lato"/>
              </a:rPr>
              <a:t> </a:t>
            </a:r>
            <a:r>
              <a:rPr lang="en" sz="1900">
                <a:solidFill>
                  <a:srgbClr val="222222"/>
                </a:solidFill>
                <a:highlight>
                  <a:srgbClr val="FFFFE0"/>
                </a:highlight>
                <a:latin typeface="Lato"/>
                <a:ea typeface="Lato"/>
                <a:cs typeface="Lato"/>
                <a:sym typeface="Lato"/>
              </a:rPr>
              <a:t> </a:t>
            </a:r>
            <a:r>
              <a:rPr lang="en" sz="1600">
                <a:solidFill>
                  <a:srgbClr val="444444"/>
                </a:solidFill>
                <a:latin typeface="Lato"/>
                <a:ea typeface="Lato"/>
                <a:cs typeface="Lato"/>
                <a:sym typeface="Lato"/>
              </a:rPr>
              <a:t>at 95% confidence level and see if the interval contains 0 (or lies on one side of it)</a:t>
            </a:r>
            <a:endParaRPr sz="1600">
              <a:solidFill>
                <a:srgbClr val="444444"/>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7"/>
          <p:cNvSpPr txBox="1"/>
          <p:nvPr/>
        </p:nvSpPr>
        <p:spPr>
          <a:xfrm>
            <a:off x="398200" y="684275"/>
            <a:ext cx="8078400" cy="32883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15000"/>
              </a:lnSpc>
              <a:spcBef>
                <a:spcPts val="0"/>
              </a:spcBef>
              <a:spcAft>
                <a:spcPts val="0"/>
              </a:spcAft>
              <a:buClr>
                <a:srgbClr val="444444"/>
              </a:buClr>
              <a:buSzPts val="1600"/>
              <a:buFont typeface="Lato"/>
              <a:buChar char="●"/>
            </a:pPr>
            <a:r>
              <a:rPr lang="en" sz="1600">
                <a:solidFill>
                  <a:srgbClr val="444444"/>
                </a:solidFill>
                <a:latin typeface="Lato"/>
                <a:ea typeface="Lato"/>
                <a:cs typeface="Lato"/>
                <a:sym typeface="Lato"/>
              </a:rPr>
              <a:t>Traditional FCFS systems sometimes results in large queue lengths and long queue times </a:t>
            </a:r>
            <a:endParaRPr sz="1600">
              <a:solidFill>
                <a:srgbClr val="444444"/>
              </a:solidFill>
              <a:latin typeface="Lato"/>
              <a:ea typeface="Lato"/>
              <a:cs typeface="Lato"/>
              <a:sym typeface="Lato"/>
            </a:endParaRPr>
          </a:p>
          <a:p>
            <a:pPr indent="-330200" lvl="0" marL="457200" rtl="0" algn="just">
              <a:lnSpc>
                <a:spcPct val="115000"/>
              </a:lnSpc>
              <a:spcBef>
                <a:spcPts val="1000"/>
              </a:spcBef>
              <a:spcAft>
                <a:spcPts val="0"/>
              </a:spcAft>
              <a:buClr>
                <a:srgbClr val="444444"/>
              </a:buClr>
              <a:buSzPts val="1600"/>
              <a:buFont typeface="Lato"/>
              <a:buChar char="●"/>
            </a:pPr>
            <a:r>
              <a:rPr lang="en" sz="1600">
                <a:solidFill>
                  <a:srgbClr val="444444"/>
                </a:solidFill>
                <a:latin typeface="Lato"/>
                <a:ea typeface="Lato"/>
                <a:cs typeface="Lato"/>
                <a:sym typeface="Lato"/>
              </a:rPr>
              <a:t>Frustrating for both the customers and store owners</a:t>
            </a:r>
            <a:endParaRPr sz="1600">
              <a:solidFill>
                <a:srgbClr val="444444"/>
              </a:solidFill>
              <a:latin typeface="Lato"/>
              <a:ea typeface="Lato"/>
              <a:cs typeface="Lato"/>
              <a:sym typeface="Lato"/>
            </a:endParaRPr>
          </a:p>
          <a:p>
            <a:pPr indent="-330200" lvl="0" marL="457200" rtl="0" algn="just">
              <a:lnSpc>
                <a:spcPct val="115000"/>
              </a:lnSpc>
              <a:spcBef>
                <a:spcPts val="1000"/>
              </a:spcBef>
              <a:spcAft>
                <a:spcPts val="0"/>
              </a:spcAft>
              <a:buClr>
                <a:srgbClr val="444444"/>
              </a:buClr>
              <a:buSzPts val="1600"/>
              <a:buFont typeface="Lato"/>
              <a:buChar char="●"/>
            </a:pPr>
            <a:r>
              <a:rPr lang="en" sz="1600">
                <a:solidFill>
                  <a:srgbClr val="444444"/>
                </a:solidFill>
                <a:latin typeface="Lato"/>
                <a:ea typeface="Lato"/>
                <a:cs typeface="Lato"/>
                <a:sym typeface="Lato"/>
              </a:rPr>
              <a:t>Many establishment shifting to alternative queuing systems (Tandem queue)</a:t>
            </a:r>
            <a:endParaRPr sz="1600">
              <a:solidFill>
                <a:srgbClr val="444444"/>
              </a:solidFill>
              <a:latin typeface="Lato"/>
              <a:ea typeface="Lato"/>
              <a:cs typeface="Lato"/>
              <a:sym typeface="Lato"/>
            </a:endParaRPr>
          </a:p>
          <a:p>
            <a:pPr indent="0" lvl="0" marL="0" rtl="0" algn="just">
              <a:lnSpc>
                <a:spcPct val="115000"/>
              </a:lnSpc>
              <a:spcBef>
                <a:spcPts val="1000"/>
              </a:spcBef>
              <a:spcAft>
                <a:spcPts val="0"/>
              </a:spcAft>
              <a:buNone/>
            </a:pPr>
            <a:r>
              <a:t/>
            </a:r>
            <a:endParaRPr sz="1600">
              <a:solidFill>
                <a:srgbClr val="444444"/>
              </a:solidFill>
              <a:latin typeface="Lato"/>
              <a:ea typeface="Lato"/>
              <a:cs typeface="Lato"/>
              <a:sym typeface="Lato"/>
            </a:endParaRPr>
          </a:p>
          <a:p>
            <a:pPr indent="0" lvl="0" marL="0" rtl="0" algn="just">
              <a:lnSpc>
                <a:spcPct val="115000"/>
              </a:lnSpc>
              <a:spcBef>
                <a:spcPts val="1000"/>
              </a:spcBef>
              <a:spcAft>
                <a:spcPts val="1000"/>
              </a:spcAft>
              <a:buNone/>
            </a:pPr>
            <a:r>
              <a:t/>
            </a:r>
            <a:endParaRPr sz="1600">
              <a:solidFill>
                <a:srgbClr val="444444"/>
              </a:solidFill>
              <a:latin typeface="Lato"/>
              <a:ea typeface="Lato"/>
              <a:cs typeface="Lato"/>
              <a:sym typeface="Lato"/>
            </a:endParaRPr>
          </a:p>
        </p:txBody>
      </p:sp>
      <p:sp>
        <p:nvSpPr>
          <p:cNvPr id="72" name="Google Shape;72;p17"/>
          <p:cNvSpPr txBox="1"/>
          <p:nvPr/>
        </p:nvSpPr>
        <p:spPr>
          <a:xfrm>
            <a:off x="1560550" y="458775"/>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Motivation</a:t>
            </a:r>
            <a:endParaRPr sz="2400">
              <a:solidFill>
                <a:srgbClr val="7C795D"/>
              </a:solidFill>
              <a:latin typeface="Lato"/>
              <a:ea typeface="Lato"/>
              <a:cs typeface="Lato"/>
              <a:sym typeface="Lato"/>
            </a:endParaRPr>
          </a:p>
        </p:txBody>
      </p:sp>
      <p:sp>
        <p:nvSpPr>
          <p:cNvPr id="73" name="Google Shape;73;p17"/>
          <p:cNvSpPr txBox="1"/>
          <p:nvPr/>
        </p:nvSpPr>
        <p:spPr>
          <a:xfrm>
            <a:off x="1614450" y="2975025"/>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Project Statement</a:t>
            </a:r>
            <a:endParaRPr sz="2400">
              <a:solidFill>
                <a:srgbClr val="7C795D"/>
              </a:solidFill>
              <a:latin typeface="Lato"/>
              <a:ea typeface="Lato"/>
              <a:cs typeface="Lato"/>
              <a:sym typeface="Lato"/>
            </a:endParaRPr>
          </a:p>
        </p:txBody>
      </p:sp>
      <p:sp>
        <p:nvSpPr>
          <p:cNvPr id="74" name="Google Shape;74;p17"/>
          <p:cNvSpPr txBox="1"/>
          <p:nvPr/>
        </p:nvSpPr>
        <p:spPr>
          <a:xfrm>
            <a:off x="559600" y="3218800"/>
            <a:ext cx="7917000" cy="1575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rPr lang="en" sz="1600">
                <a:solidFill>
                  <a:srgbClr val="444444"/>
                </a:solidFill>
                <a:latin typeface="Lato"/>
                <a:ea typeface="Lato"/>
                <a:cs typeface="Lato"/>
                <a:sym typeface="Lato"/>
              </a:rPr>
              <a:t>Through this project we hope to find out if this alternative queuing system is indeed effective in reducing the time customer spends in the system or is this a perceived effect on the customers' end.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4"/>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Lead Times</a:t>
            </a:r>
            <a:r>
              <a:rPr lang="en" sz="2400">
                <a:solidFill>
                  <a:srgbClr val="7C795D"/>
                </a:solidFill>
                <a:latin typeface="Lato"/>
                <a:ea typeface="Lato"/>
                <a:cs typeface="Lato"/>
                <a:sym typeface="Lato"/>
              </a:rPr>
              <a:t>- FCFS vs Tandem</a:t>
            </a:r>
            <a:endParaRPr sz="2400">
              <a:solidFill>
                <a:srgbClr val="7C795D"/>
              </a:solidFill>
              <a:latin typeface="Lato"/>
              <a:ea typeface="Lato"/>
              <a:cs typeface="Lato"/>
              <a:sym typeface="Lato"/>
            </a:endParaRPr>
          </a:p>
          <a:p>
            <a:pPr indent="0" lvl="0" marL="0" rtl="0" algn="ctr">
              <a:spcBef>
                <a:spcPts val="0"/>
              </a:spcBef>
              <a:spcAft>
                <a:spcPts val="0"/>
              </a:spcAft>
              <a:buNone/>
            </a:pPr>
            <a:r>
              <a:t/>
            </a:r>
            <a:endParaRPr sz="2400">
              <a:solidFill>
                <a:srgbClr val="7C795D"/>
              </a:solidFill>
              <a:latin typeface="Lato"/>
              <a:ea typeface="Lato"/>
              <a:cs typeface="Lato"/>
              <a:sym typeface="Lato"/>
            </a:endParaRPr>
          </a:p>
        </p:txBody>
      </p:sp>
      <p:sp>
        <p:nvSpPr>
          <p:cNvPr id="257" name="Google Shape;257;p44"/>
          <p:cNvSpPr txBox="1"/>
          <p:nvPr/>
        </p:nvSpPr>
        <p:spPr>
          <a:xfrm>
            <a:off x="0" y="1032900"/>
            <a:ext cx="2337000" cy="307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100">
                <a:solidFill>
                  <a:srgbClr val="444444"/>
                </a:solidFill>
                <a:latin typeface="Calibri"/>
                <a:ea typeface="Calibri"/>
                <a:cs typeface="Calibri"/>
                <a:sym typeface="Calibri"/>
              </a:rPr>
              <a:t>H</a:t>
            </a:r>
            <a:r>
              <a:rPr b="1" baseline="-25000" lang="en" sz="1100">
                <a:solidFill>
                  <a:srgbClr val="444444"/>
                </a:solidFill>
                <a:latin typeface="Calibri"/>
                <a:ea typeface="Calibri"/>
                <a:cs typeface="Calibri"/>
                <a:sym typeface="Calibri"/>
              </a:rPr>
              <a:t>0</a:t>
            </a:r>
            <a:r>
              <a:rPr lang="en" sz="1100">
                <a:solidFill>
                  <a:srgbClr val="444444"/>
                </a:solidFill>
                <a:latin typeface="Calibri"/>
                <a:ea typeface="Calibri"/>
                <a:cs typeface="Calibri"/>
                <a:sym typeface="Calibri"/>
              </a:rPr>
              <a:t>: Mean of simulated and observed peak lead time values are statistically equivalent, μ</a:t>
            </a:r>
            <a:r>
              <a:rPr baseline="-25000" lang="en" sz="1100">
                <a:solidFill>
                  <a:srgbClr val="444444"/>
                </a:solidFill>
                <a:latin typeface="Calibri"/>
                <a:ea typeface="Calibri"/>
                <a:cs typeface="Calibri"/>
                <a:sym typeface="Calibri"/>
              </a:rPr>
              <a:t>0</a:t>
            </a:r>
            <a:r>
              <a:rPr lang="en" sz="1100">
                <a:solidFill>
                  <a:srgbClr val="444444"/>
                </a:solidFill>
                <a:latin typeface="Calibri"/>
                <a:ea typeface="Calibri"/>
                <a:cs typeface="Calibri"/>
                <a:sym typeface="Calibri"/>
              </a:rPr>
              <a:t> = μ</a:t>
            </a:r>
            <a:r>
              <a:rPr baseline="-25000" lang="en" sz="1100">
                <a:solidFill>
                  <a:srgbClr val="444444"/>
                </a:solidFill>
                <a:latin typeface="Calibri"/>
                <a:ea typeface="Calibri"/>
                <a:cs typeface="Calibri"/>
                <a:sym typeface="Calibri"/>
              </a:rPr>
              <a:t>1</a:t>
            </a:r>
            <a:endParaRPr baseline="-25000" sz="1100">
              <a:solidFill>
                <a:srgbClr val="444444"/>
              </a:solidFill>
              <a:latin typeface="Calibri"/>
              <a:ea typeface="Calibri"/>
              <a:cs typeface="Calibri"/>
              <a:sym typeface="Calibri"/>
            </a:endParaRPr>
          </a:p>
          <a:p>
            <a:pPr indent="0" lvl="0" marL="0" rtl="0" algn="just">
              <a:lnSpc>
                <a:spcPct val="115000"/>
              </a:lnSpc>
              <a:spcBef>
                <a:spcPts val="0"/>
              </a:spcBef>
              <a:spcAft>
                <a:spcPts val="0"/>
              </a:spcAft>
              <a:buClr>
                <a:srgbClr val="000000"/>
              </a:buClr>
              <a:buSzPts val="1100"/>
              <a:buFont typeface="Arial"/>
              <a:buNone/>
            </a:pPr>
            <a:r>
              <a:t/>
            </a:r>
            <a:endParaRPr baseline="-25000" sz="1100">
              <a:solidFill>
                <a:srgbClr val="444444"/>
              </a:solidFill>
              <a:latin typeface="Calibri"/>
              <a:ea typeface="Calibri"/>
              <a:cs typeface="Calibri"/>
              <a:sym typeface="Calibri"/>
            </a:endParaRPr>
          </a:p>
          <a:p>
            <a:pPr indent="0" lvl="0" marL="0" rtl="0" algn="just">
              <a:lnSpc>
                <a:spcPct val="115000"/>
              </a:lnSpc>
              <a:spcBef>
                <a:spcPts val="0"/>
              </a:spcBef>
              <a:spcAft>
                <a:spcPts val="0"/>
              </a:spcAft>
              <a:buClr>
                <a:srgbClr val="000000"/>
              </a:buClr>
              <a:buSzPts val="1100"/>
              <a:buFont typeface="Arial"/>
              <a:buNone/>
            </a:pPr>
            <a:r>
              <a:rPr b="1" lang="en" sz="1100">
                <a:solidFill>
                  <a:srgbClr val="444444"/>
                </a:solidFill>
                <a:latin typeface="Calibri"/>
                <a:ea typeface="Calibri"/>
                <a:cs typeface="Calibri"/>
                <a:sym typeface="Calibri"/>
              </a:rPr>
              <a:t>H</a:t>
            </a:r>
            <a:r>
              <a:rPr b="1" baseline="-25000" lang="en" sz="1100">
                <a:solidFill>
                  <a:srgbClr val="444444"/>
                </a:solidFill>
                <a:latin typeface="Calibri"/>
                <a:ea typeface="Calibri"/>
                <a:cs typeface="Calibri"/>
                <a:sym typeface="Calibri"/>
              </a:rPr>
              <a:t>α</a:t>
            </a:r>
            <a:r>
              <a:rPr b="1" lang="en" sz="1100">
                <a:solidFill>
                  <a:srgbClr val="444444"/>
                </a:solidFill>
                <a:latin typeface="Calibri"/>
                <a:ea typeface="Calibri"/>
                <a:cs typeface="Calibri"/>
                <a:sym typeface="Calibri"/>
              </a:rPr>
              <a:t>:</a:t>
            </a:r>
            <a:r>
              <a:rPr lang="en" sz="1100">
                <a:solidFill>
                  <a:srgbClr val="444444"/>
                </a:solidFill>
                <a:latin typeface="Calibri"/>
                <a:ea typeface="Calibri"/>
                <a:cs typeface="Calibri"/>
                <a:sym typeface="Calibri"/>
              </a:rPr>
              <a:t> Mean of simulated and observed peak lead time values are not statistically equivalent, μ</a:t>
            </a:r>
            <a:r>
              <a:rPr baseline="-25000" lang="en" sz="1100">
                <a:solidFill>
                  <a:srgbClr val="444444"/>
                </a:solidFill>
                <a:latin typeface="Calibri"/>
                <a:ea typeface="Calibri"/>
                <a:cs typeface="Calibri"/>
                <a:sym typeface="Calibri"/>
              </a:rPr>
              <a:t>0</a:t>
            </a:r>
            <a:r>
              <a:rPr lang="en" sz="1100">
                <a:solidFill>
                  <a:srgbClr val="444444"/>
                </a:solidFill>
                <a:latin typeface="Calibri"/>
                <a:ea typeface="Calibri"/>
                <a:cs typeface="Calibri"/>
                <a:sym typeface="Calibri"/>
              </a:rPr>
              <a:t> ≠ μ</a:t>
            </a:r>
            <a:r>
              <a:rPr baseline="-25000" lang="en" sz="1100">
                <a:solidFill>
                  <a:srgbClr val="444444"/>
                </a:solidFill>
                <a:latin typeface="Calibri"/>
                <a:ea typeface="Calibri"/>
                <a:cs typeface="Calibri"/>
                <a:sym typeface="Calibri"/>
              </a:rPr>
              <a:t>1</a:t>
            </a:r>
            <a:endParaRPr baseline="-25000" sz="1100">
              <a:solidFill>
                <a:srgbClr val="444444"/>
              </a:solidFill>
              <a:latin typeface="Calibri"/>
              <a:ea typeface="Calibri"/>
              <a:cs typeface="Calibri"/>
              <a:sym typeface="Calibri"/>
            </a:endParaRPr>
          </a:p>
          <a:p>
            <a:pPr indent="0" lvl="0" marL="0" rtl="0" algn="just">
              <a:spcBef>
                <a:spcPts val="0"/>
              </a:spcBef>
              <a:spcAft>
                <a:spcPts val="0"/>
              </a:spcAft>
              <a:buNone/>
            </a:pPr>
            <a:r>
              <a:t/>
            </a:r>
            <a:endParaRPr b="1"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t/>
            </a:r>
            <a:endParaRPr baseline="-25000" sz="1100">
              <a:solidFill>
                <a:srgbClr val="444444"/>
              </a:solidFill>
              <a:highlight>
                <a:srgbClr val="FEFAD6"/>
              </a:highlight>
              <a:latin typeface="Calibri"/>
              <a:ea typeface="Calibri"/>
              <a:cs typeface="Calibri"/>
              <a:sym typeface="Calibri"/>
            </a:endParaRPr>
          </a:p>
          <a:p>
            <a:pPr indent="0" lvl="0" marL="0" rtl="0" algn="just">
              <a:spcBef>
                <a:spcPts val="0"/>
              </a:spcBef>
              <a:spcAft>
                <a:spcPts val="0"/>
              </a:spcAft>
              <a:buNone/>
            </a:pPr>
            <a:r>
              <a:t/>
            </a:r>
            <a:endParaRPr b="1" sz="1500">
              <a:solidFill>
                <a:srgbClr val="444444"/>
              </a:solidFill>
              <a:highlight>
                <a:srgbClr val="FEFAD6"/>
              </a:highlight>
              <a:latin typeface="Calibri"/>
              <a:ea typeface="Calibri"/>
              <a:cs typeface="Calibri"/>
              <a:sym typeface="Calibri"/>
            </a:endParaRPr>
          </a:p>
        </p:txBody>
      </p:sp>
      <p:sp>
        <p:nvSpPr>
          <p:cNvPr id="258" name="Google Shape;258;p44"/>
          <p:cNvSpPr txBox="1"/>
          <p:nvPr/>
        </p:nvSpPr>
        <p:spPr>
          <a:xfrm>
            <a:off x="-928750" y="887100"/>
            <a:ext cx="39981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44"/>
          <p:cNvPicPr preferRelativeResize="0"/>
          <p:nvPr/>
        </p:nvPicPr>
        <p:blipFill>
          <a:blip r:embed="rId3">
            <a:alphaModFix/>
          </a:blip>
          <a:stretch>
            <a:fillRect/>
          </a:stretch>
        </p:blipFill>
        <p:spPr>
          <a:xfrm>
            <a:off x="2447750" y="1124225"/>
            <a:ext cx="6127648" cy="3485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5"/>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FCFS vs Tandem</a:t>
            </a:r>
            <a:endParaRPr sz="2400">
              <a:solidFill>
                <a:srgbClr val="7C795D"/>
              </a:solidFill>
              <a:latin typeface="Lato"/>
              <a:ea typeface="Lato"/>
              <a:cs typeface="Lato"/>
              <a:sym typeface="Lato"/>
            </a:endParaRPr>
          </a:p>
        </p:txBody>
      </p:sp>
      <p:sp>
        <p:nvSpPr>
          <p:cNvPr id="265" name="Google Shape;265;p45"/>
          <p:cNvSpPr txBox="1"/>
          <p:nvPr/>
        </p:nvSpPr>
        <p:spPr>
          <a:xfrm>
            <a:off x="762300" y="1181200"/>
            <a:ext cx="76194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rgbClr val="444444"/>
                </a:solidFill>
                <a:latin typeface="Lato"/>
                <a:ea typeface="Lato"/>
                <a:cs typeface="Lato"/>
                <a:sym typeface="Lato"/>
              </a:rPr>
              <a:t>We simulated 100 iterations of the two systems with CRN and took the difference between the average lead time. The resulting confidence interval with α = 0.05:</a:t>
            </a:r>
            <a:endParaRPr sz="1600">
              <a:solidFill>
                <a:srgbClr val="444444"/>
              </a:solidFill>
              <a:latin typeface="Lato"/>
              <a:ea typeface="Lato"/>
              <a:cs typeface="Lato"/>
              <a:sym typeface="Lato"/>
            </a:endParaRPr>
          </a:p>
          <a:p>
            <a:pPr indent="0" lvl="0" marL="0" rtl="0" algn="ctr">
              <a:lnSpc>
                <a:spcPct val="115000"/>
              </a:lnSpc>
              <a:spcBef>
                <a:spcPts val="1000"/>
              </a:spcBef>
              <a:spcAft>
                <a:spcPts val="0"/>
              </a:spcAft>
              <a:buNone/>
            </a:pPr>
            <a:r>
              <a:rPr b="1" lang="en" sz="2200">
                <a:solidFill>
                  <a:srgbClr val="444444"/>
                </a:solidFill>
                <a:latin typeface="Lato"/>
                <a:ea typeface="Lato"/>
                <a:cs typeface="Lato"/>
                <a:sym typeface="Lato"/>
              </a:rPr>
              <a:t>( 239.5266 , 296.6334 )</a:t>
            </a:r>
            <a:endParaRPr b="1" sz="2200">
              <a:solidFill>
                <a:srgbClr val="444444"/>
              </a:solidFill>
              <a:latin typeface="Lato"/>
              <a:ea typeface="Lato"/>
              <a:cs typeface="Lato"/>
              <a:sym typeface="Lato"/>
            </a:endParaRPr>
          </a:p>
          <a:p>
            <a:pPr indent="0" lvl="0" marL="0" rtl="0" algn="ctr">
              <a:lnSpc>
                <a:spcPct val="115000"/>
              </a:lnSpc>
              <a:spcBef>
                <a:spcPts val="0"/>
              </a:spcBef>
              <a:spcAft>
                <a:spcPts val="0"/>
              </a:spcAft>
              <a:buNone/>
            </a:pPr>
            <a:r>
              <a:t/>
            </a:r>
            <a:endParaRPr b="1" sz="2600">
              <a:solidFill>
                <a:srgbClr val="444444"/>
              </a:solidFill>
              <a:latin typeface="Lato"/>
              <a:ea typeface="Lato"/>
              <a:cs typeface="Lato"/>
              <a:sym typeface="Lato"/>
            </a:endParaRPr>
          </a:p>
          <a:p>
            <a:pPr indent="0" lvl="0" marL="0" rtl="0" algn="just">
              <a:lnSpc>
                <a:spcPct val="115000"/>
              </a:lnSpc>
              <a:spcBef>
                <a:spcPts val="0"/>
              </a:spcBef>
              <a:spcAft>
                <a:spcPts val="0"/>
              </a:spcAft>
              <a:buNone/>
            </a:pPr>
            <a:r>
              <a:rPr lang="en" sz="1600">
                <a:solidFill>
                  <a:srgbClr val="444444"/>
                </a:solidFill>
                <a:highlight>
                  <a:srgbClr val="FEFAD6"/>
                </a:highlight>
                <a:latin typeface="Lato"/>
                <a:ea typeface="Lato"/>
                <a:cs typeface="Lato"/>
                <a:sym typeface="Lato"/>
              </a:rPr>
              <a:t>Since 0 is not within the confidence interval, we can say with 95% confidence that the true difference will be positive, meaning that </a:t>
            </a:r>
            <a:r>
              <a:rPr b="1" lang="en" sz="1600" u="sng">
                <a:solidFill>
                  <a:srgbClr val="444444"/>
                </a:solidFill>
                <a:highlight>
                  <a:srgbClr val="FEFAD6"/>
                </a:highlight>
                <a:latin typeface="Lato"/>
                <a:ea typeface="Lato"/>
                <a:cs typeface="Lato"/>
                <a:sym typeface="Lato"/>
              </a:rPr>
              <a:t>the alternative system is preferred as the original system has a higher average waiting time.</a:t>
            </a:r>
            <a:endParaRPr b="1" sz="2600">
              <a:solidFill>
                <a:srgbClr val="444444"/>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6"/>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Limitations of simulation models</a:t>
            </a:r>
            <a:endParaRPr sz="2400">
              <a:solidFill>
                <a:srgbClr val="7C795D"/>
              </a:solidFill>
              <a:latin typeface="Lato"/>
              <a:ea typeface="Lato"/>
              <a:cs typeface="Lato"/>
              <a:sym typeface="Lato"/>
            </a:endParaRPr>
          </a:p>
        </p:txBody>
      </p:sp>
      <p:sp>
        <p:nvSpPr>
          <p:cNvPr id="271" name="Google Shape;271;p46"/>
          <p:cNvSpPr txBox="1"/>
          <p:nvPr/>
        </p:nvSpPr>
        <p:spPr>
          <a:xfrm>
            <a:off x="762300" y="1447700"/>
            <a:ext cx="7619400" cy="30000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15000"/>
              </a:lnSpc>
              <a:spcBef>
                <a:spcPts val="0"/>
              </a:spcBef>
              <a:spcAft>
                <a:spcPts val="0"/>
              </a:spcAft>
              <a:buClr>
                <a:srgbClr val="444444"/>
              </a:buClr>
              <a:buSzPts val="1600"/>
              <a:buFont typeface="Lato"/>
              <a:buChar char="●"/>
            </a:pPr>
            <a:r>
              <a:rPr lang="en" sz="1600">
                <a:solidFill>
                  <a:srgbClr val="444444"/>
                </a:solidFill>
                <a:latin typeface="Lato"/>
                <a:ea typeface="Lato"/>
                <a:cs typeface="Lato"/>
                <a:sym typeface="Lato"/>
              </a:rPr>
              <a:t>No constraints on the maximum number of orders</a:t>
            </a:r>
            <a:endParaRPr sz="1600">
              <a:solidFill>
                <a:srgbClr val="444444"/>
              </a:solidFill>
              <a:latin typeface="Lato"/>
              <a:ea typeface="Lato"/>
              <a:cs typeface="Lato"/>
              <a:sym typeface="Lato"/>
            </a:endParaRPr>
          </a:p>
          <a:p>
            <a:pPr indent="-330200" lvl="1" marL="914400" rtl="0" algn="just">
              <a:lnSpc>
                <a:spcPct val="115000"/>
              </a:lnSpc>
              <a:spcBef>
                <a:spcPts val="1000"/>
              </a:spcBef>
              <a:spcAft>
                <a:spcPts val="0"/>
              </a:spcAft>
              <a:buClr>
                <a:srgbClr val="444444"/>
              </a:buClr>
              <a:buSzPts val="1600"/>
              <a:buFont typeface="Lato"/>
              <a:buChar char="○"/>
            </a:pPr>
            <a:r>
              <a:rPr lang="en" sz="1600">
                <a:solidFill>
                  <a:srgbClr val="444444"/>
                </a:solidFill>
                <a:latin typeface="Lato"/>
                <a:ea typeface="Lato"/>
                <a:cs typeface="Lato"/>
                <a:sym typeface="Lato"/>
              </a:rPr>
              <a:t>If a large number of orders were received at once, then our model assumes that all their orders can be processed.</a:t>
            </a:r>
            <a:endParaRPr sz="1600">
              <a:solidFill>
                <a:srgbClr val="444444"/>
              </a:solidFill>
              <a:latin typeface="Lato"/>
              <a:ea typeface="Lato"/>
              <a:cs typeface="Lato"/>
              <a:sym typeface="Lato"/>
            </a:endParaRPr>
          </a:p>
          <a:p>
            <a:pPr indent="-330200" lvl="1" marL="914400" rtl="0" algn="just">
              <a:lnSpc>
                <a:spcPct val="115000"/>
              </a:lnSpc>
              <a:spcBef>
                <a:spcPts val="0"/>
              </a:spcBef>
              <a:spcAft>
                <a:spcPts val="0"/>
              </a:spcAft>
              <a:buClr>
                <a:srgbClr val="444444"/>
              </a:buClr>
              <a:buSzPts val="1600"/>
              <a:buFont typeface="Lato"/>
              <a:buChar char="○"/>
            </a:pPr>
            <a:r>
              <a:rPr lang="en" sz="1600">
                <a:solidFill>
                  <a:srgbClr val="444444"/>
                </a:solidFill>
                <a:latin typeface="Lato"/>
                <a:ea typeface="Lato"/>
                <a:cs typeface="Lato"/>
                <a:sym typeface="Lato"/>
              </a:rPr>
              <a:t>In reality, this a</a:t>
            </a:r>
            <a:r>
              <a:rPr lang="en" sz="1600">
                <a:solidFill>
                  <a:srgbClr val="444444"/>
                </a:solidFill>
                <a:latin typeface="Lato"/>
                <a:ea typeface="Lato"/>
                <a:cs typeface="Lato"/>
                <a:sym typeface="Lato"/>
              </a:rPr>
              <a:t>ssumption works only for F&amp;B Outlets with bigger kitchens. </a:t>
            </a:r>
            <a:endParaRPr sz="1600">
              <a:solidFill>
                <a:srgbClr val="444444"/>
              </a:solidFill>
              <a:latin typeface="Lato"/>
              <a:ea typeface="Lato"/>
              <a:cs typeface="Lato"/>
              <a:sym typeface="Lato"/>
            </a:endParaRPr>
          </a:p>
          <a:p>
            <a:pPr indent="-330200" lvl="1" marL="914400" rtl="0" algn="just">
              <a:lnSpc>
                <a:spcPct val="115000"/>
              </a:lnSpc>
              <a:spcBef>
                <a:spcPts val="0"/>
              </a:spcBef>
              <a:spcAft>
                <a:spcPts val="0"/>
              </a:spcAft>
              <a:buClr>
                <a:srgbClr val="444444"/>
              </a:buClr>
              <a:buSzPts val="1600"/>
              <a:buFont typeface="Lato"/>
              <a:buChar char="○"/>
            </a:pPr>
            <a:r>
              <a:rPr lang="en" sz="1600">
                <a:solidFill>
                  <a:srgbClr val="444444"/>
                </a:solidFill>
                <a:latin typeface="Lato"/>
                <a:ea typeface="Lato"/>
                <a:cs typeface="Lato"/>
                <a:sym typeface="Lato"/>
              </a:rPr>
              <a:t>Unable to observe the rate at which internal kitchen operations were conducted -&gt; Not able to factor these considerations in.</a:t>
            </a:r>
            <a:endParaRPr sz="1600">
              <a:solidFill>
                <a:srgbClr val="444444"/>
              </a:solidFill>
              <a:latin typeface="Lato"/>
              <a:ea typeface="Lato"/>
              <a:cs typeface="Lato"/>
              <a:sym typeface="Lato"/>
            </a:endParaRPr>
          </a:p>
          <a:p>
            <a:pPr indent="-330200" lvl="0" marL="457200" rtl="0" algn="just">
              <a:lnSpc>
                <a:spcPct val="115000"/>
              </a:lnSpc>
              <a:spcBef>
                <a:spcPts val="1000"/>
              </a:spcBef>
              <a:spcAft>
                <a:spcPts val="0"/>
              </a:spcAft>
              <a:buClr>
                <a:srgbClr val="444444"/>
              </a:buClr>
              <a:buSzPts val="1600"/>
              <a:buFont typeface="Lato"/>
              <a:buChar char="●"/>
            </a:pPr>
            <a:r>
              <a:rPr lang="en" sz="1600">
                <a:solidFill>
                  <a:srgbClr val="444444"/>
                </a:solidFill>
                <a:latin typeface="Lato"/>
                <a:ea typeface="Lato"/>
                <a:cs typeface="Lato"/>
                <a:sym typeface="Lato"/>
              </a:rPr>
              <a:t>Distribution unable to account for batch arrivals</a:t>
            </a:r>
            <a:endParaRPr sz="1600">
              <a:solidFill>
                <a:srgbClr val="444444"/>
              </a:solidFill>
              <a:latin typeface="Lato"/>
              <a:ea typeface="Lato"/>
              <a:cs typeface="Lato"/>
              <a:sym typeface="Lato"/>
            </a:endParaRPr>
          </a:p>
          <a:p>
            <a:pPr indent="-330200" lvl="1" marL="914400" rtl="0" algn="just">
              <a:lnSpc>
                <a:spcPct val="115000"/>
              </a:lnSpc>
              <a:spcBef>
                <a:spcPts val="1000"/>
              </a:spcBef>
              <a:spcAft>
                <a:spcPts val="0"/>
              </a:spcAft>
              <a:buClr>
                <a:srgbClr val="444444"/>
              </a:buClr>
              <a:buSzPts val="1600"/>
              <a:buFont typeface="Lato"/>
              <a:buChar char="○"/>
            </a:pPr>
            <a:r>
              <a:rPr lang="en" sz="1600">
                <a:solidFill>
                  <a:srgbClr val="444444"/>
                </a:solidFill>
                <a:latin typeface="Lato"/>
                <a:ea typeface="Lato"/>
                <a:cs typeface="Lato"/>
                <a:sym typeface="Lato"/>
              </a:rPr>
              <a:t>Friends coming together etc.</a:t>
            </a:r>
            <a:endParaRPr sz="1600">
              <a:solidFill>
                <a:srgbClr val="444444"/>
              </a:solidFill>
              <a:latin typeface="Lato"/>
              <a:ea typeface="Lato"/>
              <a:cs typeface="Lato"/>
              <a:sym typeface="Lato"/>
            </a:endParaRPr>
          </a:p>
          <a:p>
            <a:pPr indent="0" lvl="0" marL="0" rtl="0" algn="just">
              <a:lnSpc>
                <a:spcPct val="115000"/>
              </a:lnSpc>
              <a:spcBef>
                <a:spcPts val="1000"/>
              </a:spcBef>
              <a:spcAft>
                <a:spcPts val="0"/>
              </a:spcAft>
              <a:buNone/>
            </a:pPr>
            <a:r>
              <a:t/>
            </a:r>
            <a:endParaRPr sz="1600">
              <a:solidFill>
                <a:srgbClr val="444444"/>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7"/>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Conclusion</a:t>
            </a:r>
            <a:endParaRPr sz="2400">
              <a:solidFill>
                <a:srgbClr val="7C795D"/>
              </a:solidFill>
              <a:latin typeface="Lato"/>
              <a:ea typeface="Lato"/>
              <a:cs typeface="Lato"/>
              <a:sym typeface="Lato"/>
            </a:endParaRPr>
          </a:p>
        </p:txBody>
      </p:sp>
      <p:sp>
        <p:nvSpPr>
          <p:cNvPr id="277" name="Google Shape;277;p47"/>
          <p:cNvSpPr txBox="1"/>
          <p:nvPr/>
        </p:nvSpPr>
        <p:spPr>
          <a:xfrm>
            <a:off x="933000" y="1139350"/>
            <a:ext cx="7278000" cy="2579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rgbClr val="444444"/>
                </a:solidFill>
                <a:latin typeface="Lato"/>
                <a:ea typeface="Lato"/>
                <a:cs typeface="Lato"/>
                <a:sym typeface="Lato"/>
              </a:rPr>
              <a:t>The tandem model is a viable alternative, but more research needs to be done by taking into consideration the internal cooking operations for the store .</a:t>
            </a:r>
            <a:endParaRPr sz="1600">
              <a:solidFill>
                <a:srgbClr val="444444"/>
              </a:solidFill>
              <a:latin typeface="Lato"/>
              <a:ea typeface="Lato"/>
              <a:cs typeface="Lato"/>
              <a:sym typeface="Lato"/>
            </a:endParaRPr>
          </a:p>
          <a:p>
            <a:pPr indent="0" lvl="0" marL="0" rtl="0" algn="just">
              <a:lnSpc>
                <a:spcPct val="115000"/>
              </a:lnSpc>
              <a:spcBef>
                <a:spcPts val="0"/>
              </a:spcBef>
              <a:spcAft>
                <a:spcPts val="0"/>
              </a:spcAft>
              <a:buNone/>
            </a:pPr>
            <a:r>
              <a:t/>
            </a:r>
            <a:endParaRPr sz="1600">
              <a:solidFill>
                <a:srgbClr val="444444"/>
              </a:solidFill>
              <a:latin typeface="Lato"/>
              <a:ea typeface="Lato"/>
              <a:cs typeface="Lato"/>
              <a:sym typeface="Lato"/>
            </a:endParaRPr>
          </a:p>
          <a:p>
            <a:pPr indent="0" lvl="0" marL="0" rtl="0" algn="just">
              <a:lnSpc>
                <a:spcPct val="115000"/>
              </a:lnSpc>
              <a:spcBef>
                <a:spcPts val="0"/>
              </a:spcBef>
              <a:spcAft>
                <a:spcPts val="0"/>
              </a:spcAft>
              <a:buNone/>
            </a:pPr>
            <a:r>
              <a:rPr lang="en" sz="1600">
                <a:solidFill>
                  <a:srgbClr val="444444"/>
                </a:solidFill>
                <a:latin typeface="Lato"/>
                <a:ea typeface="Lato"/>
                <a:cs typeface="Lato"/>
                <a:sym typeface="Lato"/>
              </a:rPr>
              <a:t>A</a:t>
            </a:r>
            <a:r>
              <a:rPr lang="en" sz="1600">
                <a:solidFill>
                  <a:srgbClr val="444444"/>
                </a:solidFill>
                <a:latin typeface="Lato"/>
                <a:ea typeface="Lato"/>
                <a:cs typeface="Lato"/>
                <a:sym typeface="Lato"/>
              </a:rPr>
              <a:t>lthough our research indicates a lot of promise that it could be used to improve the waiting experience of customers. Due the assumptions made in the simulation, we are n</a:t>
            </a:r>
            <a:r>
              <a:rPr lang="en" sz="1600">
                <a:solidFill>
                  <a:srgbClr val="444444"/>
                </a:solidFill>
                <a:latin typeface="Lato"/>
                <a:ea typeface="Lato"/>
                <a:cs typeface="Lato"/>
                <a:sym typeface="Lato"/>
              </a:rPr>
              <a:t>ot able to conclusively say that the tandem queueing system is a significantly better model.</a:t>
            </a:r>
            <a:endParaRPr sz="1600">
              <a:solidFill>
                <a:srgbClr val="444444"/>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 name="Shape 78"/>
        <p:cNvGrpSpPr/>
        <p:nvPr/>
      </p:nvGrpSpPr>
      <p:grpSpPr>
        <a:xfrm>
          <a:off x="0" y="0"/>
          <a:ext cx="0" cy="0"/>
          <a:chOff x="0" y="0"/>
          <a:chExt cx="0" cy="0"/>
        </a:xfrm>
      </p:grpSpPr>
      <p:sp>
        <p:nvSpPr>
          <p:cNvPr id="79" name="Google Shape;79;p18"/>
          <p:cNvSpPr txBox="1"/>
          <p:nvPr/>
        </p:nvSpPr>
        <p:spPr>
          <a:xfrm>
            <a:off x="398125" y="763825"/>
            <a:ext cx="8078400" cy="32883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15000"/>
              </a:lnSpc>
              <a:spcBef>
                <a:spcPts val="0"/>
              </a:spcBef>
              <a:spcAft>
                <a:spcPts val="0"/>
              </a:spcAft>
              <a:buClr>
                <a:srgbClr val="444444"/>
              </a:buClr>
              <a:buSzPts val="1600"/>
              <a:buFont typeface="Lato"/>
              <a:buChar char="●"/>
            </a:pPr>
            <a:r>
              <a:rPr lang="en" sz="1600">
                <a:solidFill>
                  <a:srgbClr val="444444"/>
                </a:solidFill>
                <a:latin typeface="Lato"/>
                <a:ea typeface="Lato"/>
                <a:cs typeface="Lato"/>
                <a:sym typeface="Lato"/>
              </a:rPr>
              <a:t>Traditional FCFS systems sometimes results in large queue lengths and long queue times </a:t>
            </a:r>
            <a:endParaRPr sz="1600">
              <a:solidFill>
                <a:srgbClr val="444444"/>
              </a:solidFill>
              <a:latin typeface="Lato"/>
              <a:ea typeface="Lato"/>
              <a:cs typeface="Lato"/>
              <a:sym typeface="Lato"/>
            </a:endParaRPr>
          </a:p>
          <a:p>
            <a:pPr indent="-330200" lvl="0" marL="457200" rtl="0" algn="just">
              <a:lnSpc>
                <a:spcPct val="115000"/>
              </a:lnSpc>
              <a:spcBef>
                <a:spcPts val="1000"/>
              </a:spcBef>
              <a:spcAft>
                <a:spcPts val="0"/>
              </a:spcAft>
              <a:buClr>
                <a:srgbClr val="444444"/>
              </a:buClr>
              <a:buSzPts val="1600"/>
              <a:buFont typeface="Lato"/>
              <a:buChar char="●"/>
            </a:pPr>
            <a:r>
              <a:rPr lang="en" sz="1600">
                <a:solidFill>
                  <a:srgbClr val="444444"/>
                </a:solidFill>
                <a:latin typeface="Lato"/>
                <a:ea typeface="Lato"/>
                <a:cs typeface="Lato"/>
                <a:sym typeface="Lato"/>
              </a:rPr>
              <a:t>Frustrating for both the customers and store owners</a:t>
            </a:r>
            <a:endParaRPr sz="1600">
              <a:solidFill>
                <a:srgbClr val="444444"/>
              </a:solidFill>
              <a:latin typeface="Lato"/>
              <a:ea typeface="Lato"/>
              <a:cs typeface="Lato"/>
              <a:sym typeface="Lato"/>
            </a:endParaRPr>
          </a:p>
          <a:p>
            <a:pPr indent="-330200" lvl="0" marL="457200" rtl="0" algn="just">
              <a:lnSpc>
                <a:spcPct val="115000"/>
              </a:lnSpc>
              <a:spcBef>
                <a:spcPts val="1000"/>
              </a:spcBef>
              <a:spcAft>
                <a:spcPts val="0"/>
              </a:spcAft>
              <a:buClr>
                <a:srgbClr val="444444"/>
              </a:buClr>
              <a:buSzPts val="1600"/>
              <a:buFont typeface="Lato"/>
              <a:buChar char="●"/>
            </a:pPr>
            <a:r>
              <a:rPr lang="en" sz="1600">
                <a:solidFill>
                  <a:srgbClr val="444444"/>
                </a:solidFill>
                <a:latin typeface="Lato"/>
                <a:ea typeface="Lato"/>
                <a:cs typeface="Lato"/>
                <a:sym typeface="Lato"/>
              </a:rPr>
              <a:t>Many establishment shifting to alternative queuing systems (Tandem queue)</a:t>
            </a:r>
            <a:endParaRPr sz="1600">
              <a:solidFill>
                <a:srgbClr val="444444"/>
              </a:solidFill>
              <a:latin typeface="Lato"/>
              <a:ea typeface="Lato"/>
              <a:cs typeface="Lato"/>
              <a:sym typeface="Lato"/>
            </a:endParaRPr>
          </a:p>
          <a:p>
            <a:pPr indent="0" lvl="0" marL="0" rtl="0" algn="just">
              <a:lnSpc>
                <a:spcPct val="115000"/>
              </a:lnSpc>
              <a:spcBef>
                <a:spcPts val="1000"/>
              </a:spcBef>
              <a:spcAft>
                <a:spcPts val="0"/>
              </a:spcAft>
              <a:buNone/>
            </a:pPr>
            <a:r>
              <a:t/>
            </a:r>
            <a:endParaRPr sz="1600">
              <a:solidFill>
                <a:srgbClr val="444444"/>
              </a:solidFill>
              <a:latin typeface="Lato"/>
              <a:ea typeface="Lato"/>
              <a:cs typeface="Lato"/>
              <a:sym typeface="Lato"/>
            </a:endParaRPr>
          </a:p>
          <a:p>
            <a:pPr indent="0" lvl="0" marL="0" rtl="0" algn="just">
              <a:lnSpc>
                <a:spcPct val="115000"/>
              </a:lnSpc>
              <a:spcBef>
                <a:spcPts val="1000"/>
              </a:spcBef>
              <a:spcAft>
                <a:spcPts val="1000"/>
              </a:spcAft>
              <a:buNone/>
            </a:pPr>
            <a:r>
              <a:t/>
            </a:r>
            <a:endParaRPr sz="1600">
              <a:solidFill>
                <a:srgbClr val="444444"/>
              </a:solidFill>
              <a:latin typeface="Lato"/>
              <a:ea typeface="Lato"/>
              <a:cs typeface="Lato"/>
              <a:sym typeface="Lato"/>
            </a:endParaRPr>
          </a:p>
        </p:txBody>
      </p:sp>
      <p:sp>
        <p:nvSpPr>
          <p:cNvPr id="80" name="Google Shape;80;p18"/>
          <p:cNvSpPr txBox="1"/>
          <p:nvPr/>
        </p:nvSpPr>
        <p:spPr>
          <a:xfrm>
            <a:off x="1614450" y="339475"/>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Motivation</a:t>
            </a:r>
            <a:endParaRPr sz="2400">
              <a:solidFill>
                <a:srgbClr val="7C795D"/>
              </a:solidFill>
              <a:latin typeface="Lato"/>
              <a:ea typeface="Lato"/>
              <a:cs typeface="Lato"/>
              <a:sym typeface="Lato"/>
            </a:endParaRPr>
          </a:p>
        </p:txBody>
      </p:sp>
      <p:sp>
        <p:nvSpPr>
          <p:cNvPr id="81" name="Google Shape;81;p18"/>
          <p:cNvSpPr txBox="1"/>
          <p:nvPr/>
        </p:nvSpPr>
        <p:spPr>
          <a:xfrm>
            <a:off x="1447550" y="278945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Project Statement</a:t>
            </a:r>
            <a:endParaRPr sz="2400">
              <a:solidFill>
                <a:srgbClr val="7C795D"/>
              </a:solidFill>
              <a:latin typeface="Lato"/>
              <a:ea typeface="Lato"/>
              <a:cs typeface="Lato"/>
              <a:sym typeface="Lato"/>
            </a:endParaRPr>
          </a:p>
        </p:txBody>
      </p:sp>
      <p:sp>
        <p:nvSpPr>
          <p:cNvPr id="82" name="Google Shape;82;p18"/>
          <p:cNvSpPr txBox="1"/>
          <p:nvPr/>
        </p:nvSpPr>
        <p:spPr>
          <a:xfrm>
            <a:off x="559600" y="3059725"/>
            <a:ext cx="7917000" cy="1575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000"/>
              </a:spcAft>
              <a:buNone/>
            </a:pPr>
            <a:r>
              <a:rPr lang="en" sz="1600">
                <a:solidFill>
                  <a:srgbClr val="444444"/>
                </a:solidFill>
                <a:latin typeface="Lato"/>
                <a:ea typeface="Lato"/>
                <a:cs typeface="Lato"/>
                <a:sym typeface="Lato"/>
              </a:rPr>
              <a:t>Through this project we hope to find out if this alternative queuing system is indeed effective in reducing wait times or is this a perceived effect on the customers' end.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9"/>
          <p:cNvSpPr txBox="1"/>
          <p:nvPr/>
        </p:nvSpPr>
        <p:spPr>
          <a:xfrm>
            <a:off x="1428600" y="1259425"/>
            <a:ext cx="6286800" cy="2884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500">
                <a:solidFill>
                  <a:srgbClr val="7C795D"/>
                </a:solidFill>
                <a:latin typeface="Lato"/>
                <a:ea typeface="Lato"/>
                <a:cs typeface="Lato"/>
                <a:sym typeface="Lato"/>
              </a:rPr>
              <a:t>Model and simulate the queueing systems of a food stalls in the SUTD canteen during peak periods, including arrivals and service.</a:t>
            </a:r>
            <a:endParaRPr sz="1500">
              <a:solidFill>
                <a:srgbClr val="7C795D"/>
              </a:solidFill>
              <a:latin typeface="Lato"/>
              <a:ea typeface="Lato"/>
              <a:cs typeface="Lato"/>
              <a:sym typeface="Lato"/>
            </a:endParaRPr>
          </a:p>
          <a:p>
            <a:pPr indent="0" lvl="0" marL="0" rtl="0" algn="just">
              <a:lnSpc>
                <a:spcPct val="115000"/>
              </a:lnSpc>
              <a:spcBef>
                <a:spcPts val="1000"/>
              </a:spcBef>
              <a:spcAft>
                <a:spcPts val="0"/>
              </a:spcAft>
              <a:buNone/>
            </a:pPr>
            <a:r>
              <a:t/>
            </a:r>
            <a:endParaRPr sz="1500">
              <a:solidFill>
                <a:srgbClr val="7C795D"/>
              </a:solidFill>
              <a:latin typeface="Lato"/>
              <a:ea typeface="Lato"/>
              <a:cs typeface="Lato"/>
              <a:sym typeface="Lato"/>
            </a:endParaRPr>
          </a:p>
          <a:p>
            <a:pPr indent="0" lvl="0" marL="0" rtl="0" algn="just">
              <a:lnSpc>
                <a:spcPct val="115000"/>
              </a:lnSpc>
              <a:spcBef>
                <a:spcPts val="1000"/>
              </a:spcBef>
              <a:spcAft>
                <a:spcPts val="1000"/>
              </a:spcAft>
              <a:buNone/>
            </a:pPr>
            <a:r>
              <a:rPr lang="en" sz="1500">
                <a:solidFill>
                  <a:srgbClr val="7C795D"/>
                </a:solidFill>
                <a:latin typeface="Lato"/>
                <a:ea typeface="Lato"/>
                <a:cs typeface="Lato"/>
                <a:sym typeface="Lato"/>
              </a:rPr>
              <a:t>By simulating the original customer arrival rate with the new model, we will determine if the alternative queueing model result in shorter time spent in the system by the customer.</a:t>
            </a:r>
            <a:endParaRPr sz="1500">
              <a:solidFill>
                <a:srgbClr val="7C795D"/>
              </a:solidFill>
              <a:latin typeface="Lato"/>
              <a:ea typeface="Lato"/>
              <a:cs typeface="Lato"/>
              <a:sym typeface="Lato"/>
            </a:endParaRPr>
          </a:p>
        </p:txBody>
      </p:sp>
      <p:sp>
        <p:nvSpPr>
          <p:cNvPr id="88" name="Google Shape;88;p19"/>
          <p:cNvSpPr txBox="1"/>
          <p:nvPr/>
        </p:nvSpPr>
        <p:spPr>
          <a:xfrm>
            <a:off x="1614450" y="339475"/>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Project Description</a:t>
            </a:r>
            <a:endParaRPr sz="2400">
              <a:solidFill>
                <a:srgbClr val="7C795D"/>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Google Shape;93;p20"/>
          <p:cNvPicPr preferRelativeResize="0"/>
          <p:nvPr/>
        </p:nvPicPr>
        <p:blipFill>
          <a:blip r:embed="rId3">
            <a:alphaModFix/>
          </a:blip>
          <a:stretch>
            <a:fillRect/>
          </a:stretch>
        </p:blipFill>
        <p:spPr>
          <a:xfrm>
            <a:off x="1833425" y="1458063"/>
            <a:ext cx="5477150" cy="2227375"/>
          </a:xfrm>
          <a:prstGeom prst="rect">
            <a:avLst/>
          </a:prstGeom>
          <a:noFill/>
          <a:ln>
            <a:noFill/>
          </a:ln>
        </p:spPr>
      </p:pic>
      <p:sp>
        <p:nvSpPr>
          <p:cNvPr id="94" name="Google Shape;94;p20"/>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Traditional Queue</a:t>
            </a:r>
            <a:endParaRPr sz="2400">
              <a:solidFill>
                <a:srgbClr val="7C795D"/>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3">
            <a:alphaModFix/>
          </a:blip>
          <a:srcRect b="0" l="0" r="12026" t="0"/>
          <a:stretch/>
        </p:blipFill>
        <p:spPr>
          <a:xfrm>
            <a:off x="-41150" y="0"/>
            <a:ext cx="5092076" cy="3248625"/>
          </a:xfrm>
          <a:prstGeom prst="rect">
            <a:avLst/>
          </a:prstGeom>
          <a:noFill/>
          <a:ln>
            <a:noFill/>
          </a:ln>
        </p:spPr>
      </p:pic>
      <p:pic>
        <p:nvPicPr>
          <p:cNvPr id="100" name="Google Shape;100;p21"/>
          <p:cNvPicPr preferRelativeResize="0"/>
          <p:nvPr/>
        </p:nvPicPr>
        <p:blipFill>
          <a:blip r:embed="rId4">
            <a:alphaModFix/>
          </a:blip>
          <a:stretch>
            <a:fillRect/>
          </a:stretch>
        </p:blipFill>
        <p:spPr>
          <a:xfrm>
            <a:off x="3651873" y="1549875"/>
            <a:ext cx="5492125" cy="365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p:tgtEl>
                                          <p:spTgt spid="99"/>
                                        </p:tgtEl>
                                        <p:attrNameLst>
                                          <p:attrName>ppt_w</p:attrName>
                                        </p:attrNameLst>
                                      </p:cBhvr>
                                      <p:tavLst>
                                        <p:tav fmla="" tm="0">
                                          <p:val>
                                            <p:strVal val="0"/>
                                          </p:val>
                                        </p:tav>
                                        <p:tav fmla="" tm="100000">
                                          <p:val>
                                            <p:strVal val="#ppt_w"/>
                                          </p:val>
                                        </p:tav>
                                      </p:tavLst>
                                    </p:anim>
                                    <p:anim calcmode="lin" valueType="num">
                                      <p:cBhvr additive="base">
                                        <p:cTn dur="500"/>
                                        <p:tgtEl>
                                          <p:spTgt spid="9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600"/>
                                        <p:tgtEl>
                                          <p:spTgt spid="100"/>
                                        </p:tgtEl>
                                        <p:attrNameLst>
                                          <p:attrName>ppt_w</p:attrName>
                                        </p:attrNameLst>
                                      </p:cBhvr>
                                      <p:tavLst>
                                        <p:tav fmla="" tm="0">
                                          <p:val>
                                            <p:strVal val="0"/>
                                          </p:val>
                                        </p:tav>
                                        <p:tav fmla="" tm="100000">
                                          <p:val>
                                            <p:strVal val="#ppt_w"/>
                                          </p:val>
                                        </p:tav>
                                      </p:tavLst>
                                    </p:anim>
                                    <p:anim calcmode="lin" valueType="num">
                                      <p:cBhvr additive="base">
                                        <p:cTn dur="600"/>
                                        <p:tgtEl>
                                          <p:spTgt spid="10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2"/>
          <p:cNvSpPr txBox="1"/>
          <p:nvPr/>
        </p:nvSpPr>
        <p:spPr>
          <a:xfrm>
            <a:off x="1614450" y="428100"/>
            <a:ext cx="5915100" cy="8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7C795D"/>
                </a:solidFill>
                <a:latin typeface="Lato"/>
                <a:ea typeface="Lato"/>
                <a:cs typeface="Lato"/>
                <a:sym typeface="Lato"/>
              </a:rPr>
              <a:t>Tandem Queue (Alternative)</a:t>
            </a:r>
            <a:endParaRPr sz="2400">
              <a:solidFill>
                <a:srgbClr val="7C795D"/>
              </a:solidFill>
              <a:latin typeface="Lato"/>
              <a:ea typeface="Lato"/>
              <a:cs typeface="Lato"/>
              <a:sym typeface="Lato"/>
            </a:endParaRPr>
          </a:p>
        </p:txBody>
      </p:sp>
      <p:grpSp>
        <p:nvGrpSpPr>
          <p:cNvPr id="106" name="Google Shape;106;p22"/>
          <p:cNvGrpSpPr/>
          <p:nvPr/>
        </p:nvGrpSpPr>
        <p:grpSpPr>
          <a:xfrm>
            <a:off x="837468" y="1609755"/>
            <a:ext cx="7469074" cy="1924000"/>
            <a:chOff x="837468" y="1609755"/>
            <a:chExt cx="7469074" cy="1924000"/>
          </a:xfrm>
        </p:grpSpPr>
        <p:pic>
          <p:nvPicPr>
            <p:cNvPr id="107" name="Google Shape;107;p22"/>
            <p:cNvPicPr preferRelativeResize="0"/>
            <p:nvPr/>
          </p:nvPicPr>
          <p:blipFill rotWithShape="1">
            <a:blip r:embed="rId3">
              <a:alphaModFix/>
            </a:blip>
            <a:srcRect b="21722" l="0" r="0" t="0"/>
            <a:stretch/>
          </p:blipFill>
          <p:spPr>
            <a:xfrm>
              <a:off x="837468" y="1609755"/>
              <a:ext cx="7469074" cy="1924000"/>
            </a:xfrm>
            <a:prstGeom prst="rect">
              <a:avLst/>
            </a:prstGeom>
            <a:noFill/>
            <a:ln>
              <a:noFill/>
            </a:ln>
          </p:spPr>
        </p:pic>
        <p:pic>
          <p:nvPicPr>
            <p:cNvPr id="108" name="Google Shape;108;p22"/>
            <p:cNvPicPr preferRelativeResize="0"/>
            <p:nvPr/>
          </p:nvPicPr>
          <p:blipFill>
            <a:blip r:embed="rId4">
              <a:alphaModFix/>
            </a:blip>
            <a:stretch>
              <a:fillRect/>
            </a:stretch>
          </p:blipFill>
          <p:spPr>
            <a:xfrm>
              <a:off x="2008325" y="1684431"/>
              <a:ext cx="885825" cy="37147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3"/>
          <p:cNvPicPr preferRelativeResize="0"/>
          <p:nvPr/>
        </p:nvPicPr>
        <p:blipFill>
          <a:blip r:embed="rId3">
            <a:alphaModFix/>
          </a:blip>
          <a:stretch>
            <a:fillRect/>
          </a:stretch>
        </p:blipFill>
        <p:spPr>
          <a:xfrm>
            <a:off x="3711375" y="1123350"/>
            <a:ext cx="5432623" cy="4020151"/>
          </a:xfrm>
          <a:prstGeom prst="rect">
            <a:avLst/>
          </a:prstGeom>
          <a:noFill/>
          <a:ln>
            <a:noFill/>
          </a:ln>
        </p:spPr>
      </p:pic>
      <p:pic>
        <p:nvPicPr>
          <p:cNvPr id="114" name="Google Shape;114;p23"/>
          <p:cNvPicPr preferRelativeResize="0"/>
          <p:nvPr/>
        </p:nvPicPr>
        <p:blipFill>
          <a:blip r:embed="rId4">
            <a:alphaModFix/>
          </a:blip>
          <a:stretch>
            <a:fillRect/>
          </a:stretch>
        </p:blipFill>
        <p:spPr>
          <a:xfrm>
            <a:off x="0" y="57450"/>
            <a:ext cx="5697848" cy="4273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p:tgtEl>
                                          <p:spTgt spid="114"/>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500"/>
                                        <p:tgtEl>
                                          <p:spTgt spid="1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Impresario - Coloured Light">
      <a:dk1>
        <a:srgbClr val="445469"/>
      </a:dk1>
      <a:lt1>
        <a:srgbClr val="FFFFFF"/>
      </a:lt1>
      <a:dk2>
        <a:srgbClr val="445469"/>
      </a:dk2>
      <a:lt2>
        <a:srgbClr val="FFFFFF"/>
      </a:lt2>
      <a:accent1>
        <a:srgbClr val="7FB34C"/>
      </a:accent1>
      <a:accent2>
        <a:srgbClr val="3891DE"/>
      </a:accent2>
      <a:accent3>
        <a:srgbClr val="485868"/>
      </a:accent3>
      <a:accent4>
        <a:srgbClr val="F1992D"/>
      </a:accent4>
      <a:accent5>
        <a:srgbClr val="EB223D"/>
      </a:accent5>
      <a:accent6>
        <a:srgbClr val="A1A1A1"/>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